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sldIdLst>
    <p:sldId id="256" r:id="rId5"/>
    <p:sldId id="309"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302" r:id="rId21"/>
    <p:sldId id="303" r:id="rId22"/>
    <p:sldId id="304" r:id="rId23"/>
    <p:sldId id="307" r:id="rId24"/>
    <p:sldId id="308"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425"/>
    <a:srgbClr val="C41130"/>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4781"/>
  </p:normalViewPr>
  <p:slideViewPr>
    <p:cSldViewPr snapToGrid="0" snapToObjects="1">
      <p:cViewPr varScale="1">
        <p:scale>
          <a:sx n="105" d="100"/>
          <a:sy n="105" d="100"/>
        </p:scale>
        <p:origin x="606" y="114"/>
      </p:cViewPr>
      <p:guideLst/>
    </p:cSldViewPr>
  </p:slideViewPr>
  <p:notesTextViewPr>
    <p:cViewPr>
      <p:scale>
        <a:sx n="3" d="2"/>
        <a:sy n="3" d="2"/>
      </p:scale>
      <p:origin x="0" y="0"/>
    </p:cViewPr>
  </p:notesTextViewPr>
  <p:notesViewPr>
    <p:cSldViewPr snapToGrid="0" snapToObjects="1">
      <p:cViewPr varScale="1">
        <p:scale>
          <a:sx n="86" d="100"/>
          <a:sy n="86" d="100"/>
        </p:scale>
        <p:origin x="3928"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7BC71-7D1A-2D41-87E2-140D998A60D9}"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315F2-51A9-7448-9C5A-190E87A6E543}" type="slidenum">
              <a:rPr lang="en-US" smtClean="0"/>
              <a:t>‹#›</a:t>
            </a:fld>
            <a:endParaRPr lang="en-US"/>
          </a:p>
        </p:txBody>
      </p:sp>
    </p:spTree>
    <p:extLst>
      <p:ext uri="{BB962C8B-B14F-4D97-AF65-F5344CB8AC3E}">
        <p14:creationId xmlns:p14="http://schemas.microsoft.com/office/powerpoint/2010/main" val="380281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F2398-A03F-F243-B893-DBB2D7B13145}"/>
              </a:ext>
              <a:ext uri="{C183D7F6-B498-43B3-948B-1728B52AA6E4}">
                <adec:decorative xmlns:adec="http://schemas.microsoft.com/office/drawing/2017/decorative" val="1"/>
              </a:ext>
            </a:extLst>
          </p:cNvPr>
          <p:cNvPicPr>
            <a:picLocks noChangeAspect="1"/>
          </p:cNvPicPr>
          <p:nvPr userDrawn="1"/>
        </p:nvPicPr>
        <p:blipFill rotWithShape="1">
          <a:blip r:embed="rId2"/>
          <a:srcRect b="17355"/>
          <a:stretch/>
        </p:blipFill>
        <p:spPr>
          <a:xfrm>
            <a:off x="0" y="322263"/>
            <a:ext cx="12192000" cy="6535737"/>
          </a:xfrm>
          <a:prstGeom prst="rect">
            <a:avLst/>
          </a:prstGeom>
        </p:spPr>
      </p:pic>
      <p:pic>
        <p:nvPicPr>
          <p:cNvPr id="9" name="Picture 8">
            <a:extLst>
              <a:ext uri="{FF2B5EF4-FFF2-40B4-BE49-F238E27FC236}">
                <a16:creationId xmlns:a16="http://schemas.microsoft.com/office/drawing/2014/main" id="{5B2F0FB0-1B54-CD44-B1E4-47D98F68EF4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249703"/>
            <a:ext cx="12192000" cy="584666"/>
          </a:xfrm>
          <a:prstGeom prst="rect">
            <a:avLst/>
          </a:prstGeom>
        </p:spPr>
      </p:pic>
      <p:sp>
        <p:nvSpPr>
          <p:cNvPr id="12" name="Rectangle 11">
            <a:extLst>
              <a:ext uri="{FF2B5EF4-FFF2-40B4-BE49-F238E27FC236}">
                <a16:creationId xmlns:a16="http://schemas.microsoft.com/office/drawing/2014/main" id="{5F9D8406-CE38-574B-8690-9A27CF8B17F1}"/>
              </a:ext>
              <a:ext uri="{C183D7F6-B498-43B3-948B-1728B52AA6E4}">
                <adec:decorative xmlns:adec="http://schemas.microsoft.com/office/drawing/2017/decorative" val="1"/>
              </a:ext>
            </a:extLst>
          </p:cNvPr>
          <p:cNvSpPr/>
          <p:nvPr userDrawn="1"/>
        </p:nvSpPr>
        <p:spPr>
          <a:xfrm>
            <a:off x="838200" y="-246263"/>
            <a:ext cx="3200400" cy="1343024"/>
          </a:xfrm>
          <a:prstGeom prst="rect">
            <a:avLst/>
          </a:prstGeom>
          <a:solidFill>
            <a:schemeClr val="bg1"/>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ollege of the Desert logo">
            <a:extLst>
              <a:ext uri="{FF2B5EF4-FFF2-40B4-BE49-F238E27FC236}">
                <a16:creationId xmlns:a16="http://schemas.microsoft.com/office/drawing/2014/main" id="{9FB7B05B-264E-F04A-AA5F-4106FF1A0FA6}"/>
              </a:ext>
            </a:extLst>
          </p:cNvPr>
          <p:cNvPicPr>
            <a:picLocks noChangeAspect="1"/>
          </p:cNvPicPr>
          <p:nvPr userDrawn="1"/>
        </p:nvPicPr>
        <p:blipFill>
          <a:blip r:embed="rId4"/>
          <a:stretch>
            <a:fillRect/>
          </a:stretch>
        </p:blipFill>
        <p:spPr>
          <a:xfrm>
            <a:off x="939064" y="170539"/>
            <a:ext cx="2980778" cy="852934"/>
          </a:xfrm>
          <a:prstGeom prst="rect">
            <a:avLst/>
          </a:prstGeom>
        </p:spPr>
      </p:pic>
      <p:sp>
        <p:nvSpPr>
          <p:cNvPr id="2" name="Title 1">
            <a:extLst>
              <a:ext uri="{FF2B5EF4-FFF2-40B4-BE49-F238E27FC236}">
                <a16:creationId xmlns:a16="http://schemas.microsoft.com/office/drawing/2014/main" id="{00A50B3F-F38B-E848-9B17-197D479B58FC}"/>
              </a:ext>
            </a:extLst>
          </p:cNvPr>
          <p:cNvSpPr>
            <a:spLocks noGrp="1"/>
          </p:cNvSpPr>
          <p:nvPr>
            <p:ph type="ctrTitle"/>
          </p:nvPr>
        </p:nvSpPr>
        <p:spPr>
          <a:xfrm>
            <a:off x="1524000" y="1285875"/>
            <a:ext cx="9144000" cy="2224088"/>
          </a:xfrm>
        </p:spPr>
        <p:txBody>
          <a:bodyPr anchor="b">
            <a:normAutofit/>
          </a:bodyPr>
          <a:lstStyle>
            <a:lvl1pPr algn="ctr">
              <a:defRPr sz="6000" b="0" i="0" baseline="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A14DC8D0-EBF7-6043-AC3B-6E2E7CB27F1A}"/>
              </a:ext>
              <a:ext uri="{C183D7F6-B498-43B3-948B-1728B52AA6E4}">
                <adec:decorative xmlns:adec="http://schemas.microsoft.com/office/drawing/2017/decorative" val="1"/>
              </a:ext>
            </a:extLst>
          </p:cNvPr>
          <p:cNvCxnSpPr/>
          <p:nvPr userDrawn="1"/>
        </p:nvCxnSpPr>
        <p:spPr>
          <a:xfrm>
            <a:off x="1524000" y="3683000"/>
            <a:ext cx="9144000" cy="0"/>
          </a:xfrm>
          <a:prstGeom prst="line">
            <a:avLst/>
          </a:prstGeom>
          <a:ln w="28575">
            <a:solidFill>
              <a:srgbClr val="FFC425"/>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5AA0326-D70C-4A4C-AD80-80346A3CD5AE}"/>
              </a:ext>
            </a:extLst>
          </p:cNvPr>
          <p:cNvSpPr>
            <a:spLocks noGrp="1"/>
          </p:cNvSpPr>
          <p:nvPr>
            <p:ph type="subTitle" idx="1"/>
          </p:nvPr>
        </p:nvSpPr>
        <p:spPr>
          <a:xfrm>
            <a:off x="1524000" y="3914774"/>
            <a:ext cx="9144000" cy="1343025"/>
          </a:xfrm>
        </p:spPr>
        <p:txBody>
          <a:bodyPr/>
          <a:lstStyle>
            <a:lvl1pPr marL="0" indent="0" algn="ctr">
              <a:buNone/>
              <a:defRPr sz="2400" b="0" i="0">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82E1DD3F-9429-7743-AD6D-C86C5C387D2A}"/>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86101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9587BA-8D04-9F45-B020-48535E937310}"/>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Content Placeholder 2">
            <a:extLst>
              <a:ext uri="{FF2B5EF4-FFF2-40B4-BE49-F238E27FC236}">
                <a16:creationId xmlns:a16="http://schemas.microsoft.com/office/drawing/2014/main" id="{F18E6691-B256-2C41-B131-27BF9A9B4757}"/>
              </a:ext>
            </a:extLst>
          </p:cNvPr>
          <p:cNvSpPr>
            <a:spLocks noGrp="1"/>
          </p:cNvSpPr>
          <p:nvPr>
            <p:ph idx="1"/>
          </p:nvPr>
        </p:nvSpPr>
        <p:spPr>
          <a:xfrm>
            <a:off x="1113904" y="1692623"/>
            <a:ext cx="10239895" cy="4351338"/>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C01AC035-5532-7843-B73D-91BF19AF6518}"/>
              </a:ext>
              <a:ext uri="{C183D7F6-B498-43B3-948B-1728B52AA6E4}">
                <adec:decorative xmlns:adec="http://schemas.microsoft.com/office/drawing/2017/decorative" val="1"/>
              </a:ext>
            </a:extLst>
          </p:cNvPr>
          <p:cNvCxnSpPr>
            <a:cxnSpLocks/>
          </p:cNvCxnSpPr>
          <p:nvPr userDrawn="1"/>
        </p:nvCxnSpPr>
        <p:spPr>
          <a:xfrm>
            <a:off x="1113904" y="1540828"/>
            <a:ext cx="10239896"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FF3F7F-B786-374B-934F-BB2C9CA30C41}"/>
              </a:ext>
            </a:extLst>
          </p:cNvPr>
          <p:cNvSpPr>
            <a:spLocks noGrp="1"/>
          </p:cNvSpPr>
          <p:nvPr>
            <p:ph type="title"/>
          </p:nvPr>
        </p:nvSpPr>
        <p:spPr>
          <a:xfrm>
            <a:off x="1113904" y="478329"/>
            <a:ext cx="10239896" cy="1347296"/>
          </a:xfrm>
        </p:spPr>
        <p:txBody>
          <a:bodyPr>
            <a:normAutofit/>
          </a:bodyPr>
          <a:lstStyle>
            <a:lvl1pPr>
              <a:defRPr sz="4000" b="0" i="0">
                <a:latin typeface="Verdana" panose="020B0604030504040204" pitchFamily="34" charset="0"/>
                <a:ea typeface="Verdana" panose="020B0604030504040204" pitchFamily="34" charset="0"/>
              </a:defRPr>
            </a:lvl1pPr>
          </a:lstStyle>
          <a:p>
            <a:endParaRPr lang="en-US" dirty="0"/>
          </a:p>
        </p:txBody>
      </p:sp>
      <p:sp>
        <p:nvSpPr>
          <p:cNvPr id="10" name="Rectangle 9">
            <a:extLst>
              <a:ext uri="{FF2B5EF4-FFF2-40B4-BE49-F238E27FC236}">
                <a16:creationId xmlns:a16="http://schemas.microsoft.com/office/drawing/2014/main" id="{ADEEE717-C80F-3A48-8D89-06E4E480D6F1}"/>
              </a:ext>
              <a:ext uri="{C183D7F6-B498-43B3-948B-1728B52AA6E4}">
                <adec:decorative xmlns:adec="http://schemas.microsoft.com/office/drawing/2017/decorative" val="1"/>
              </a:ext>
            </a:extLst>
          </p:cNvPr>
          <p:cNvSpPr/>
          <p:nvPr userDrawn="1"/>
        </p:nvSpPr>
        <p:spPr>
          <a:xfrm>
            <a:off x="0" y="-1"/>
            <a:ext cx="12192000" cy="334963"/>
          </a:xfrm>
          <a:prstGeom prst="rect">
            <a:avLst/>
          </a:prstGeom>
          <a:solidFill>
            <a:srgbClr val="C4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29ABD950-4C5C-EF47-8AE1-76B2DED91F5B}"/>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11" name="Group 10">
            <a:extLst>
              <a:ext uri="{FF2B5EF4-FFF2-40B4-BE49-F238E27FC236}">
                <a16:creationId xmlns:a16="http://schemas.microsoft.com/office/drawing/2014/main" id="{B5DBFB8F-995C-4181-8669-73E9A6075AB3}"/>
              </a:ext>
            </a:extLst>
          </p:cNvPr>
          <p:cNvGrpSpPr/>
          <p:nvPr userDrawn="1"/>
        </p:nvGrpSpPr>
        <p:grpSpPr>
          <a:xfrm>
            <a:off x="225469" y="6176963"/>
            <a:ext cx="1886749" cy="577040"/>
            <a:chOff x="9266241" y="4666700"/>
            <a:chExt cx="2507192" cy="766795"/>
          </a:xfrm>
        </p:grpSpPr>
        <p:sp>
          <p:nvSpPr>
            <p:cNvPr id="12" name="Rectangle 11">
              <a:extLst>
                <a:ext uri="{FF2B5EF4-FFF2-40B4-BE49-F238E27FC236}">
                  <a16:creationId xmlns:a16="http://schemas.microsoft.com/office/drawing/2014/main" id="{4C0E5D22-CB05-4E90-ADA3-165F567A4C40}"/>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a:extLst>
                <a:ext uri="{FF2B5EF4-FFF2-40B4-BE49-F238E27FC236}">
                  <a16:creationId xmlns:a16="http://schemas.microsoft.com/office/drawing/2014/main" id="{51C5561E-3245-483E-A699-60611463C0C4}"/>
                </a:ext>
              </a:extLst>
            </p:cNvPr>
            <p:cNvPicPr>
              <a:picLocks noChangeAspect="1"/>
            </p:cNvPicPr>
            <p:nvPr/>
          </p:nvPicPr>
          <p:blipFill rotWithShape="1">
            <a:blip r:embed="rId3"/>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38606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C12F97-915C-48BB-B79F-CB52C874C7DD}"/>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Text Placeholder 2">
            <a:extLst>
              <a:ext uri="{FF2B5EF4-FFF2-40B4-BE49-F238E27FC236}">
                <a16:creationId xmlns:a16="http://schemas.microsoft.com/office/drawing/2014/main" id="{58761CDB-0EE8-D243-B429-B3863ECAC693}"/>
              </a:ext>
            </a:extLst>
          </p:cNvPr>
          <p:cNvSpPr>
            <a:spLocks noGrp="1"/>
          </p:cNvSpPr>
          <p:nvPr>
            <p:ph type="body" idx="1"/>
          </p:nvPr>
        </p:nvSpPr>
        <p:spPr>
          <a:xfrm>
            <a:off x="831850" y="3704268"/>
            <a:ext cx="10515600" cy="1500187"/>
          </a:xfrm>
        </p:spPr>
        <p:txBody>
          <a:bodyPr/>
          <a:lstStyle>
            <a:lvl1pPr marL="0" indent="0" algn="ctr">
              <a:buNone/>
              <a:defRPr sz="2400" b="0" i="0">
                <a:solidFill>
                  <a:schemeClr val="tx1">
                    <a:tint val="75000"/>
                  </a:schemeClr>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7" name="Straight Connector 6">
            <a:extLst>
              <a:ext uri="{FF2B5EF4-FFF2-40B4-BE49-F238E27FC236}">
                <a16:creationId xmlns:a16="http://schemas.microsoft.com/office/drawing/2014/main" id="{84083155-3123-204A-B4DF-2DEB6DE150C9}"/>
              </a:ext>
              <a:ext uri="{C183D7F6-B498-43B3-948B-1728B52AA6E4}">
                <adec:decorative xmlns:adec="http://schemas.microsoft.com/office/drawing/2017/decorative" val="1"/>
              </a:ext>
            </a:extLst>
          </p:cNvPr>
          <p:cNvCxnSpPr/>
          <p:nvPr userDrawn="1"/>
        </p:nvCxnSpPr>
        <p:spPr>
          <a:xfrm>
            <a:off x="838200" y="3546889"/>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50010B-B24D-F64A-B283-6BB433B592AD}"/>
              </a:ext>
            </a:extLst>
          </p:cNvPr>
          <p:cNvSpPr>
            <a:spLocks noGrp="1"/>
          </p:cNvSpPr>
          <p:nvPr>
            <p:ph type="title"/>
          </p:nvPr>
        </p:nvSpPr>
        <p:spPr>
          <a:xfrm>
            <a:off x="831850" y="812272"/>
            <a:ext cx="10515600" cy="2613013"/>
          </a:xfrm>
        </p:spPr>
        <p:txBody>
          <a:bodyPr anchor="b">
            <a:normAutofit/>
          </a:bodyPr>
          <a:lstStyle>
            <a:lvl1pPr algn="ct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0" name="Rectangle 9">
            <a:extLst>
              <a:ext uri="{FF2B5EF4-FFF2-40B4-BE49-F238E27FC236}">
                <a16:creationId xmlns:a16="http://schemas.microsoft.com/office/drawing/2014/main" id="{8A630771-A2E2-2C45-990A-5FC61CF7774E}"/>
              </a:ext>
              <a:ext uri="{C183D7F6-B498-43B3-948B-1728B52AA6E4}">
                <adec:decorative xmlns:adec="http://schemas.microsoft.com/office/drawing/2017/decorative" val="1"/>
              </a:ext>
            </a:extLst>
          </p:cNvPr>
          <p:cNvSpPr/>
          <p:nvPr userDrawn="1"/>
        </p:nvSpPr>
        <p:spPr>
          <a:xfrm>
            <a:off x="0" y="-1"/>
            <a:ext cx="12192000" cy="334963"/>
          </a:xfrm>
          <a:prstGeom prst="rect">
            <a:avLst/>
          </a:prstGeom>
          <a:solidFill>
            <a:srgbClr val="C4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7534945-0CBF-8042-8535-DE8B05923F8E}"/>
              </a:ext>
            </a:extLst>
          </p:cNvPr>
          <p:cNvSpPr>
            <a:spLocks noGrp="1"/>
          </p:cNvSpPr>
          <p:nvPr>
            <p:ph type="sldNum" sz="quarter" idx="12"/>
          </p:nvPr>
        </p:nvSpPr>
        <p:spPr>
          <a:xfrm>
            <a:off x="8610600" y="640408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8" name="Group 7">
            <a:extLst>
              <a:ext uri="{FF2B5EF4-FFF2-40B4-BE49-F238E27FC236}">
                <a16:creationId xmlns:a16="http://schemas.microsoft.com/office/drawing/2014/main" id="{3DE503DC-E1F8-437F-9C37-2A3009F11246}"/>
              </a:ext>
            </a:extLst>
          </p:cNvPr>
          <p:cNvGrpSpPr/>
          <p:nvPr userDrawn="1"/>
        </p:nvGrpSpPr>
        <p:grpSpPr>
          <a:xfrm>
            <a:off x="225469" y="6176963"/>
            <a:ext cx="1886749" cy="577040"/>
            <a:chOff x="9266241" y="4666700"/>
            <a:chExt cx="2507192" cy="766795"/>
          </a:xfrm>
        </p:grpSpPr>
        <p:sp>
          <p:nvSpPr>
            <p:cNvPr id="11" name="Rectangle 10">
              <a:extLst>
                <a:ext uri="{FF2B5EF4-FFF2-40B4-BE49-F238E27FC236}">
                  <a16:creationId xmlns:a16="http://schemas.microsoft.com/office/drawing/2014/main" id="{A0627A25-D333-4427-9F0B-B1BD7EA233C5}"/>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2" name="Picture 11">
              <a:extLst>
                <a:ext uri="{FF2B5EF4-FFF2-40B4-BE49-F238E27FC236}">
                  <a16:creationId xmlns:a16="http://schemas.microsoft.com/office/drawing/2014/main" id="{8803536E-87E9-4B65-83D4-921159B44D76}"/>
                </a:ext>
              </a:extLst>
            </p:cNvPr>
            <p:cNvPicPr>
              <a:picLocks noChangeAspect="1"/>
            </p:cNvPicPr>
            <p:nvPr/>
          </p:nvPicPr>
          <p:blipFill rotWithShape="1">
            <a:blip r:embed="rId3"/>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380555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359312-01EB-A54A-9F6D-CEB84089B5EE}"/>
              </a:ext>
              <a:ext uri="{C183D7F6-B498-43B3-948B-1728B52AA6E4}">
                <adec:decorative xmlns:adec="http://schemas.microsoft.com/office/drawing/2017/decorative" val="1"/>
              </a:ext>
            </a:extLst>
          </p:cNvPr>
          <p:cNvPicPr>
            <a:picLocks noChangeAspect="1"/>
          </p:cNvPicPr>
          <p:nvPr userDrawn="1"/>
        </p:nvPicPr>
        <p:blipFill rotWithShape="1">
          <a:blip r:embed="rId2"/>
          <a:srcRect r="45497" b="45739"/>
          <a:stretch/>
        </p:blipFill>
        <p:spPr>
          <a:xfrm>
            <a:off x="9972674" y="4587509"/>
            <a:ext cx="2567366" cy="2587991"/>
          </a:xfrm>
          <a:prstGeom prst="rect">
            <a:avLst/>
          </a:prstGeom>
        </p:spPr>
      </p:pic>
      <p:pic>
        <p:nvPicPr>
          <p:cNvPr id="9" name="Picture 8">
            <a:extLst>
              <a:ext uri="{FF2B5EF4-FFF2-40B4-BE49-F238E27FC236}">
                <a16:creationId xmlns:a16="http://schemas.microsoft.com/office/drawing/2014/main" id="{29F0C394-E003-FF49-A7E4-BC678209FCB3}"/>
              </a:ext>
              <a:ext uri="{C183D7F6-B498-43B3-948B-1728B52AA6E4}">
                <adec:decorative xmlns:adec="http://schemas.microsoft.com/office/drawing/2017/decorative" val="1"/>
              </a:ext>
            </a:extLst>
          </p:cNvPr>
          <p:cNvPicPr>
            <a:picLocks noChangeAspect="1"/>
          </p:cNvPicPr>
          <p:nvPr userDrawn="1"/>
        </p:nvPicPr>
        <p:blipFill rotWithShape="1">
          <a:blip r:embed="rId3"/>
          <a:srcRect l="22534" r="6168"/>
          <a:stretch/>
        </p:blipFill>
        <p:spPr>
          <a:xfrm>
            <a:off x="-98425" y="0"/>
            <a:ext cx="6342062" cy="6858000"/>
          </a:xfrm>
          <a:prstGeom prst="rect">
            <a:avLst/>
          </a:prstGeom>
        </p:spPr>
      </p:pic>
      <p:sp>
        <p:nvSpPr>
          <p:cNvPr id="3" name="Content Placeholder 2">
            <a:extLst>
              <a:ext uri="{FF2B5EF4-FFF2-40B4-BE49-F238E27FC236}">
                <a16:creationId xmlns:a16="http://schemas.microsoft.com/office/drawing/2014/main" id="{E9EDF0A1-21D7-5D43-A270-19F83F6516C9}"/>
              </a:ext>
            </a:extLst>
          </p:cNvPr>
          <p:cNvSpPr>
            <a:spLocks noGrp="1"/>
          </p:cNvSpPr>
          <p:nvPr>
            <p:ph sz="half" idx="1"/>
          </p:nvPr>
        </p:nvSpPr>
        <p:spPr>
          <a:xfrm>
            <a:off x="6700837" y="1825625"/>
            <a:ext cx="5181600" cy="4351338"/>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52502A6-F815-6B41-92FB-D7AA2769AA29}"/>
              </a:ext>
            </a:extLst>
          </p:cNvPr>
          <p:cNvSpPr>
            <a:spLocks noGrp="1"/>
          </p:cNvSpPr>
          <p:nvPr>
            <p:ph type="title"/>
          </p:nvPr>
        </p:nvSpPr>
        <p:spPr>
          <a:xfrm>
            <a:off x="6700837" y="365125"/>
            <a:ext cx="4991100" cy="1460500"/>
          </a:xfrm>
        </p:spPr>
        <p:txBody>
          <a:bodyPr>
            <a:normAutofit/>
          </a:bodyPr>
          <a:lstStyle>
            <a:lvl1pP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E1CD77B7-604C-2C4F-859F-AC7078A8ADD2}"/>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7" name="Group 6">
            <a:extLst>
              <a:ext uri="{FF2B5EF4-FFF2-40B4-BE49-F238E27FC236}">
                <a16:creationId xmlns:a16="http://schemas.microsoft.com/office/drawing/2014/main" id="{63AF33C8-BF52-471E-8B9F-1AF3299F99F8}"/>
              </a:ext>
            </a:extLst>
          </p:cNvPr>
          <p:cNvGrpSpPr/>
          <p:nvPr userDrawn="1"/>
        </p:nvGrpSpPr>
        <p:grpSpPr>
          <a:xfrm>
            <a:off x="225469" y="6176963"/>
            <a:ext cx="1886749" cy="577040"/>
            <a:chOff x="9266241" y="4666700"/>
            <a:chExt cx="2507192" cy="766795"/>
          </a:xfrm>
        </p:grpSpPr>
        <p:sp>
          <p:nvSpPr>
            <p:cNvPr id="8" name="Rectangle 7">
              <a:extLst>
                <a:ext uri="{FF2B5EF4-FFF2-40B4-BE49-F238E27FC236}">
                  <a16:creationId xmlns:a16="http://schemas.microsoft.com/office/drawing/2014/main" id="{37701149-C8E3-436D-A104-14834399FE56}"/>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Picture 9">
              <a:extLst>
                <a:ext uri="{FF2B5EF4-FFF2-40B4-BE49-F238E27FC236}">
                  <a16:creationId xmlns:a16="http://schemas.microsoft.com/office/drawing/2014/main" id="{0C45CF33-03F6-45E0-B52E-6A30A15BFC00}"/>
                </a:ext>
              </a:extLst>
            </p:cNvPr>
            <p:cNvPicPr>
              <a:picLocks noChangeAspect="1"/>
            </p:cNvPicPr>
            <p:nvPr/>
          </p:nvPicPr>
          <p:blipFill rotWithShape="1">
            <a:blip r:embed="rId4"/>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347026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E1B723-C998-48C2-A82D-81120A2EA1A1}"/>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6" name="Content Placeholder 5">
            <a:extLst>
              <a:ext uri="{FF2B5EF4-FFF2-40B4-BE49-F238E27FC236}">
                <a16:creationId xmlns:a16="http://schemas.microsoft.com/office/drawing/2014/main" id="{A41A57BC-EECD-8C49-8A34-ECCFADED2786}"/>
              </a:ext>
            </a:extLst>
          </p:cNvPr>
          <p:cNvSpPr>
            <a:spLocks noGrp="1"/>
          </p:cNvSpPr>
          <p:nvPr>
            <p:ph sz="quarter" idx="4"/>
          </p:nvPr>
        </p:nvSpPr>
        <p:spPr>
          <a:xfrm>
            <a:off x="6172200" y="2695575"/>
            <a:ext cx="5183188" cy="3489325"/>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C85083-40D1-884C-81D8-C2ED25C2B8B0}"/>
              </a:ext>
            </a:extLst>
          </p:cNvPr>
          <p:cNvSpPr>
            <a:spLocks noGrp="1"/>
          </p:cNvSpPr>
          <p:nvPr>
            <p:ph type="body" sz="quarter" idx="3"/>
          </p:nvPr>
        </p:nvSpPr>
        <p:spPr>
          <a:xfrm>
            <a:off x="6172200" y="1927225"/>
            <a:ext cx="5183188" cy="728341"/>
          </a:xfrm>
        </p:spPr>
        <p:txBody>
          <a:bodyPr anchor="b"/>
          <a:lstStyle>
            <a:lvl1pPr marL="0" indent="0">
              <a:buNone/>
              <a:defRPr sz="2400" b="1" i="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8E17114-E6A3-A94A-9379-CE535C4D6E6C}"/>
              </a:ext>
            </a:extLst>
          </p:cNvPr>
          <p:cNvSpPr>
            <a:spLocks noGrp="1"/>
          </p:cNvSpPr>
          <p:nvPr>
            <p:ph sz="half" idx="2"/>
          </p:nvPr>
        </p:nvSpPr>
        <p:spPr>
          <a:xfrm>
            <a:off x="839788" y="2695575"/>
            <a:ext cx="5157787" cy="3489325"/>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61B2F06-913C-8E47-B049-3D7C4992AFE1}"/>
              </a:ext>
            </a:extLst>
          </p:cNvPr>
          <p:cNvSpPr>
            <a:spLocks noGrp="1"/>
          </p:cNvSpPr>
          <p:nvPr>
            <p:ph type="body" idx="1"/>
          </p:nvPr>
        </p:nvSpPr>
        <p:spPr>
          <a:xfrm>
            <a:off x="839788" y="1927225"/>
            <a:ext cx="5157787" cy="728341"/>
          </a:xfrm>
        </p:spPr>
        <p:txBody>
          <a:bodyPr anchor="b"/>
          <a:lstStyle>
            <a:lvl1pPr marL="0" indent="0">
              <a:buNone/>
              <a:defRPr sz="2400" b="1" i="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cxnSp>
        <p:nvCxnSpPr>
          <p:cNvPr id="15" name="Straight Connector 14">
            <a:extLst>
              <a:ext uri="{FF2B5EF4-FFF2-40B4-BE49-F238E27FC236}">
                <a16:creationId xmlns:a16="http://schemas.microsoft.com/office/drawing/2014/main" id="{92C8C6DE-286D-E34D-990F-DC3D2B99D91B}"/>
              </a:ext>
              <a:ext uri="{C183D7F6-B498-43B3-948B-1728B52AA6E4}">
                <adec:decorative xmlns:adec="http://schemas.microsoft.com/office/drawing/2017/decorative" val="1"/>
              </a:ext>
            </a:extLst>
          </p:cNvPr>
          <p:cNvCxnSpPr/>
          <p:nvPr userDrawn="1"/>
        </p:nvCxnSpPr>
        <p:spPr>
          <a:xfrm>
            <a:off x="838200" y="1621780"/>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57F405-2563-1948-A55A-1A1B33CF39A8}"/>
              </a:ext>
            </a:extLst>
          </p:cNvPr>
          <p:cNvSpPr>
            <a:spLocks noGrp="1"/>
          </p:cNvSpPr>
          <p:nvPr>
            <p:ph type="title"/>
          </p:nvPr>
        </p:nvSpPr>
        <p:spPr>
          <a:xfrm>
            <a:off x="839788" y="555625"/>
            <a:ext cx="10515600" cy="1325563"/>
          </a:xfrm>
        </p:spPr>
        <p:txBody>
          <a:bodyPr>
            <a:normAutofit/>
          </a:bodyPr>
          <a:lstStyle>
            <a:lvl1pPr>
              <a:defRPr sz="40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732D22F7-860D-4E47-811F-F7C0AF624A00}"/>
              </a:ext>
              <a:ext uri="{C183D7F6-B498-43B3-948B-1728B52AA6E4}">
                <adec:decorative xmlns:adec="http://schemas.microsoft.com/office/drawing/2017/decorative" val="1"/>
              </a:ext>
            </a:extLst>
          </p:cNvPr>
          <p:cNvPicPr>
            <a:picLocks noChangeAspect="1"/>
          </p:cNvPicPr>
          <p:nvPr userDrawn="1"/>
        </p:nvPicPr>
        <p:blipFill rotWithShape="1">
          <a:blip r:embed="rId3"/>
          <a:srcRect b="51715"/>
          <a:stretch/>
        </p:blipFill>
        <p:spPr>
          <a:xfrm>
            <a:off x="0" y="-167952"/>
            <a:ext cx="12192000" cy="514791"/>
          </a:xfrm>
          <a:prstGeom prst="rect">
            <a:avLst/>
          </a:prstGeom>
        </p:spPr>
      </p:pic>
      <p:sp>
        <p:nvSpPr>
          <p:cNvPr id="19" name="Slide Number Placeholder 5">
            <a:extLst>
              <a:ext uri="{FF2B5EF4-FFF2-40B4-BE49-F238E27FC236}">
                <a16:creationId xmlns:a16="http://schemas.microsoft.com/office/drawing/2014/main" id="{57CAD6E5-A6EB-9A48-A64B-3B88FCF04673}"/>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12" name="Group 11">
            <a:extLst>
              <a:ext uri="{FF2B5EF4-FFF2-40B4-BE49-F238E27FC236}">
                <a16:creationId xmlns:a16="http://schemas.microsoft.com/office/drawing/2014/main" id="{58E296C7-870F-4F45-B1FD-7E4E7218F377}"/>
              </a:ext>
            </a:extLst>
          </p:cNvPr>
          <p:cNvGrpSpPr/>
          <p:nvPr userDrawn="1"/>
        </p:nvGrpSpPr>
        <p:grpSpPr>
          <a:xfrm>
            <a:off x="225469" y="6176963"/>
            <a:ext cx="1886749" cy="577040"/>
            <a:chOff x="9266241" y="4666700"/>
            <a:chExt cx="2507192" cy="766795"/>
          </a:xfrm>
        </p:grpSpPr>
        <p:sp>
          <p:nvSpPr>
            <p:cNvPr id="14" name="Rectangle 13">
              <a:extLst>
                <a:ext uri="{FF2B5EF4-FFF2-40B4-BE49-F238E27FC236}">
                  <a16:creationId xmlns:a16="http://schemas.microsoft.com/office/drawing/2014/main" id="{D8C690AC-397A-4136-BE54-979D4C9A0742}"/>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6" name="Picture 15">
              <a:extLst>
                <a:ext uri="{FF2B5EF4-FFF2-40B4-BE49-F238E27FC236}">
                  <a16:creationId xmlns:a16="http://schemas.microsoft.com/office/drawing/2014/main" id="{D494955F-F5E6-4A27-9CD6-B143BE9DB4B1}"/>
                </a:ext>
              </a:extLst>
            </p:cNvPr>
            <p:cNvPicPr>
              <a:picLocks noChangeAspect="1"/>
            </p:cNvPicPr>
            <p:nvPr/>
          </p:nvPicPr>
          <p:blipFill rotWithShape="1">
            <a:blip r:embed="rId4"/>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244626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40CB1-0878-4D94-B1C7-E47544BC4145}"/>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pic>
        <p:nvPicPr>
          <p:cNvPr id="6" name="Picture 5">
            <a:extLst>
              <a:ext uri="{FF2B5EF4-FFF2-40B4-BE49-F238E27FC236}">
                <a16:creationId xmlns:a16="http://schemas.microsoft.com/office/drawing/2014/main" id="{EC6E9FF7-F780-C842-8B80-D4F2873583E9}"/>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cxnSp>
        <p:nvCxnSpPr>
          <p:cNvPr id="8" name="Straight Connector 7">
            <a:extLst>
              <a:ext uri="{FF2B5EF4-FFF2-40B4-BE49-F238E27FC236}">
                <a16:creationId xmlns:a16="http://schemas.microsoft.com/office/drawing/2014/main" id="{FF8383E4-944E-394D-9C1B-E56F218AAE6D}"/>
              </a:ext>
              <a:ext uri="{C183D7F6-B498-43B3-948B-1728B52AA6E4}">
                <adec:decorative xmlns:adec="http://schemas.microsoft.com/office/drawing/2017/decorative" val="1"/>
              </a:ext>
            </a:extLst>
          </p:cNvPr>
          <p:cNvCxnSpPr/>
          <p:nvPr userDrawn="1"/>
        </p:nvCxnSpPr>
        <p:spPr>
          <a:xfrm>
            <a:off x="838200" y="3593455"/>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730BFD-5EA7-0943-A5A6-77CB6391E013}"/>
              </a:ext>
            </a:extLst>
          </p:cNvPr>
          <p:cNvSpPr>
            <a:spLocks noGrp="1"/>
          </p:cNvSpPr>
          <p:nvPr>
            <p:ph type="title"/>
          </p:nvPr>
        </p:nvSpPr>
        <p:spPr>
          <a:xfrm>
            <a:off x="838200" y="1965325"/>
            <a:ext cx="10515600" cy="1325563"/>
          </a:xfrm>
        </p:spPr>
        <p:txBody>
          <a:bodyPr>
            <a:noAutofit/>
          </a:bodyPr>
          <a:lstStyle>
            <a:lvl1pPr algn="ct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733E6C0B-D78C-EE48-81C1-948D6F628328}"/>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7" name="Group 6">
            <a:extLst>
              <a:ext uri="{FF2B5EF4-FFF2-40B4-BE49-F238E27FC236}">
                <a16:creationId xmlns:a16="http://schemas.microsoft.com/office/drawing/2014/main" id="{759A64C9-82B4-473B-A5DA-9BBD2F2A13ED}"/>
              </a:ext>
            </a:extLst>
          </p:cNvPr>
          <p:cNvGrpSpPr/>
          <p:nvPr userDrawn="1"/>
        </p:nvGrpSpPr>
        <p:grpSpPr>
          <a:xfrm>
            <a:off x="225469" y="6176963"/>
            <a:ext cx="1886749" cy="577040"/>
            <a:chOff x="9266241" y="4666700"/>
            <a:chExt cx="2507192" cy="766795"/>
          </a:xfrm>
        </p:grpSpPr>
        <p:sp>
          <p:nvSpPr>
            <p:cNvPr id="9" name="Rectangle 8">
              <a:extLst>
                <a:ext uri="{FF2B5EF4-FFF2-40B4-BE49-F238E27FC236}">
                  <a16:creationId xmlns:a16="http://schemas.microsoft.com/office/drawing/2014/main" id="{F83F5EC1-DAD0-436B-B057-37EAFC0F39B5}"/>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a:extLst>
                <a:ext uri="{FF2B5EF4-FFF2-40B4-BE49-F238E27FC236}">
                  <a16:creationId xmlns:a16="http://schemas.microsoft.com/office/drawing/2014/main" id="{077B3E8E-BD98-4052-83DF-485768C6E141}"/>
                </a:ext>
              </a:extLst>
            </p:cNvPr>
            <p:cNvPicPr>
              <a:picLocks noChangeAspect="1"/>
            </p:cNvPicPr>
            <p:nvPr/>
          </p:nvPicPr>
          <p:blipFill rotWithShape="1">
            <a:blip r:embed="rId4"/>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379201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4AA3A4-A5C8-445A-9721-635FACEB78E5}"/>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pic>
        <p:nvPicPr>
          <p:cNvPr id="6" name="Picture 5">
            <a:extLst>
              <a:ext uri="{FF2B5EF4-FFF2-40B4-BE49-F238E27FC236}">
                <a16:creationId xmlns:a16="http://schemas.microsoft.com/office/drawing/2014/main" id="{A62B1216-5625-A34F-AC36-D0677F4CD2F7}"/>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sp>
        <p:nvSpPr>
          <p:cNvPr id="11" name="Slide Number Placeholder 5">
            <a:extLst>
              <a:ext uri="{FF2B5EF4-FFF2-40B4-BE49-F238E27FC236}">
                <a16:creationId xmlns:a16="http://schemas.microsoft.com/office/drawing/2014/main" id="{66832934-780A-9D44-99E9-AC08F64824F8}"/>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5" name="Group 4">
            <a:extLst>
              <a:ext uri="{FF2B5EF4-FFF2-40B4-BE49-F238E27FC236}">
                <a16:creationId xmlns:a16="http://schemas.microsoft.com/office/drawing/2014/main" id="{C334F0BE-2387-4782-8025-482F5035B88B}"/>
              </a:ext>
            </a:extLst>
          </p:cNvPr>
          <p:cNvGrpSpPr/>
          <p:nvPr userDrawn="1"/>
        </p:nvGrpSpPr>
        <p:grpSpPr>
          <a:xfrm>
            <a:off x="225469" y="6176963"/>
            <a:ext cx="1886749" cy="577040"/>
            <a:chOff x="9266241" y="4666700"/>
            <a:chExt cx="2507192" cy="766795"/>
          </a:xfrm>
        </p:grpSpPr>
        <p:sp>
          <p:nvSpPr>
            <p:cNvPr id="7" name="Rectangle 6">
              <a:extLst>
                <a:ext uri="{FF2B5EF4-FFF2-40B4-BE49-F238E27FC236}">
                  <a16:creationId xmlns:a16="http://schemas.microsoft.com/office/drawing/2014/main" id="{26B09AD4-0D84-4160-9D2B-D7C90330D7FE}"/>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a:extLst>
                <a:ext uri="{FF2B5EF4-FFF2-40B4-BE49-F238E27FC236}">
                  <a16:creationId xmlns:a16="http://schemas.microsoft.com/office/drawing/2014/main" id="{127311D7-C731-465A-8285-2AC895A87527}"/>
                </a:ext>
              </a:extLst>
            </p:cNvPr>
            <p:cNvPicPr>
              <a:picLocks noChangeAspect="1"/>
            </p:cNvPicPr>
            <p:nvPr/>
          </p:nvPicPr>
          <p:blipFill rotWithShape="1">
            <a:blip r:embed="rId4"/>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63791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C9F11-0AC2-4DD4-A0C2-B8809778CD44}"/>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Content Placeholder 2">
            <a:extLst>
              <a:ext uri="{FF2B5EF4-FFF2-40B4-BE49-F238E27FC236}">
                <a16:creationId xmlns:a16="http://schemas.microsoft.com/office/drawing/2014/main" id="{FE920CB3-393A-0348-B89D-7598FC52B051}"/>
              </a:ext>
            </a:extLst>
          </p:cNvPr>
          <p:cNvSpPr>
            <a:spLocks noGrp="1"/>
          </p:cNvSpPr>
          <p:nvPr>
            <p:ph idx="1"/>
          </p:nvPr>
        </p:nvSpPr>
        <p:spPr>
          <a:xfrm>
            <a:off x="5183188" y="987425"/>
            <a:ext cx="6172200" cy="4873625"/>
          </a:xfrm>
        </p:spPr>
        <p:txBody>
          <a:bodyPr/>
          <a:lstStyle>
            <a:lvl1pPr>
              <a:defRPr sz="3200" b="0" i="0">
                <a:latin typeface="Verdana" panose="020B0604030504040204" pitchFamily="34" charset="0"/>
                <a:ea typeface="Verdana" panose="020B0604030504040204" pitchFamily="34" charset="0"/>
              </a:defRPr>
            </a:lvl1pPr>
            <a:lvl2pPr>
              <a:defRPr sz="2800" b="0" i="0">
                <a:latin typeface="Verdana" panose="020B0604030504040204" pitchFamily="34" charset="0"/>
                <a:ea typeface="Verdana" panose="020B0604030504040204" pitchFamily="34" charset="0"/>
              </a:defRPr>
            </a:lvl2pPr>
            <a:lvl3pPr>
              <a:defRPr sz="2400" b="0" i="0">
                <a:latin typeface="Verdana" panose="020B0604030504040204" pitchFamily="34" charset="0"/>
                <a:ea typeface="Verdana" panose="020B0604030504040204" pitchFamily="34" charset="0"/>
              </a:defRPr>
            </a:lvl3pPr>
            <a:lvl4pPr>
              <a:defRPr sz="2000" b="0" i="0">
                <a:latin typeface="Verdana" panose="020B0604030504040204" pitchFamily="34" charset="0"/>
                <a:ea typeface="Verdana" panose="020B0604030504040204" pitchFamily="34" charset="0"/>
              </a:defRPr>
            </a:lvl4pPr>
            <a:lvl5pPr>
              <a:defRPr sz="2000" b="0" i="0">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A8F9556-8E98-2F4F-9B53-96061EAFD704}"/>
              </a:ext>
            </a:extLst>
          </p:cNvPr>
          <p:cNvSpPr>
            <a:spLocks noGrp="1"/>
          </p:cNvSpPr>
          <p:nvPr>
            <p:ph type="body" sz="half" idx="2"/>
          </p:nvPr>
        </p:nvSpPr>
        <p:spPr>
          <a:xfrm>
            <a:off x="839788" y="2057400"/>
            <a:ext cx="3932237" cy="3811588"/>
          </a:xfrm>
        </p:spPr>
        <p:txBody>
          <a:bodyPr/>
          <a:lstStyle>
            <a:lvl1pPr marL="0" indent="0">
              <a:buNone/>
              <a:defRPr sz="1600" b="0" i="0">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14" name="Straight Connector 13">
            <a:extLst>
              <a:ext uri="{FF2B5EF4-FFF2-40B4-BE49-F238E27FC236}">
                <a16:creationId xmlns:a16="http://schemas.microsoft.com/office/drawing/2014/main" id="{4FBECF9D-7B03-5446-BF52-5B9EEC5EDC4F}"/>
              </a:ext>
              <a:ext uri="{C183D7F6-B498-43B3-948B-1728B52AA6E4}">
                <adec:decorative xmlns:adec="http://schemas.microsoft.com/office/drawing/2017/decorative" val="1"/>
              </a:ext>
            </a:extLst>
          </p:cNvPr>
          <p:cNvCxnSpPr/>
          <p:nvPr userDrawn="1"/>
        </p:nvCxnSpPr>
        <p:spPr>
          <a:xfrm>
            <a:off x="5029200" y="987425"/>
            <a:ext cx="0" cy="4981575"/>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000C61-36A3-3449-B484-1F1B2363108C}"/>
              </a:ext>
            </a:extLst>
          </p:cNvPr>
          <p:cNvSpPr>
            <a:spLocks noGrp="1"/>
          </p:cNvSpPr>
          <p:nvPr>
            <p:ph type="title"/>
          </p:nvPr>
        </p:nvSpPr>
        <p:spPr>
          <a:xfrm>
            <a:off x="839788" y="457200"/>
            <a:ext cx="3932237" cy="1600200"/>
          </a:xfrm>
        </p:spPr>
        <p:txBody>
          <a:bodyPr anchor="b">
            <a:normAutofit/>
          </a:bodyPr>
          <a:lstStyle>
            <a:lvl1pPr>
              <a:defRPr sz="28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E46044DD-0C2E-5248-942E-76A87569B3A9}"/>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sp>
        <p:nvSpPr>
          <p:cNvPr id="16" name="Slide Number Placeholder 5">
            <a:extLst>
              <a:ext uri="{FF2B5EF4-FFF2-40B4-BE49-F238E27FC236}">
                <a16:creationId xmlns:a16="http://schemas.microsoft.com/office/drawing/2014/main" id="{8D1485FB-408D-1F41-A40D-590077F6DD92}"/>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11" name="Group 10">
            <a:extLst>
              <a:ext uri="{FF2B5EF4-FFF2-40B4-BE49-F238E27FC236}">
                <a16:creationId xmlns:a16="http://schemas.microsoft.com/office/drawing/2014/main" id="{178234BE-CEF2-415A-AB84-E73D7DD236F9}"/>
              </a:ext>
            </a:extLst>
          </p:cNvPr>
          <p:cNvGrpSpPr/>
          <p:nvPr userDrawn="1"/>
        </p:nvGrpSpPr>
        <p:grpSpPr>
          <a:xfrm>
            <a:off x="225469" y="6176963"/>
            <a:ext cx="1886749" cy="577040"/>
            <a:chOff x="9266241" y="4666700"/>
            <a:chExt cx="2507192" cy="766795"/>
          </a:xfrm>
        </p:grpSpPr>
        <p:sp>
          <p:nvSpPr>
            <p:cNvPr id="12" name="Rectangle 11">
              <a:extLst>
                <a:ext uri="{FF2B5EF4-FFF2-40B4-BE49-F238E27FC236}">
                  <a16:creationId xmlns:a16="http://schemas.microsoft.com/office/drawing/2014/main" id="{0D4EF4E4-C007-48D4-8336-E0D366E05E8D}"/>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a:extLst>
                <a:ext uri="{FF2B5EF4-FFF2-40B4-BE49-F238E27FC236}">
                  <a16:creationId xmlns:a16="http://schemas.microsoft.com/office/drawing/2014/main" id="{7DBEE37C-E907-460B-8342-F6F73B12E3B2}"/>
                </a:ext>
              </a:extLst>
            </p:cNvPr>
            <p:cNvPicPr>
              <a:picLocks noChangeAspect="1"/>
            </p:cNvPicPr>
            <p:nvPr/>
          </p:nvPicPr>
          <p:blipFill rotWithShape="1">
            <a:blip r:embed="rId4"/>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264747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6A67A1-C8CA-4320-9510-16BC67060993}"/>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Picture Placeholder 2">
            <a:extLst>
              <a:ext uri="{FF2B5EF4-FFF2-40B4-BE49-F238E27FC236}">
                <a16:creationId xmlns:a16="http://schemas.microsoft.com/office/drawing/2014/main" id="{FE704968-ACD0-0E4C-8506-288123D5628F}"/>
              </a:ext>
            </a:extLst>
          </p:cNvPr>
          <p:cNvSpPr>
            <a:spLocks noGrp="1"/>
          </p:cNvSpPr>
          <p:nvPr>
            <p:ph type="pic" idx="1"/>
          </p:nvPr>
        </p:nvSpPr>
        <p:spPr>
          <a:xfrm>
            <a:off x="5183188" y="987425"/>
            <a:ext cx="6172200" cy="4873625"/>
          </a:xfrm>
        </p:spPr>
        <p:txBody>
          <a:bodyPr>
            <a:normAutofit/>
          </a:bodyPr>
          <a:lstStyle>
            <a:lvl1pPr marL="0" indent="0">
              <a:buNone/>
              <a:defRPr sz="2800">
                <a:latin typeface="Verdana" panose="020B0604030504040204" pitchFamily="34" charset="0"/>
                <a:ea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08FCFA3-FA10-C449-B544-CE87E734E3E9}"/>
              </a:ext>
            </a:extLst>
          </p:cNvPr>
          <p:cNvSpPr>
            <a:spLocks noGrp="1"/>
          </p:cNvSpPr>
          <p:nvPr>
            <p:ph type="body" sz="half" idx="2"/>
          </p:nvPr>
        </p:nvSpPr>
        <p:spPr>
          <a:xfrm>
            <a:off x="839788" y="2057400"/>
            <a:ext cx="3932237" cy="3811588"/>
          </a:xfrm>
        </p:spPr>
        <p:txBody>
          <a:bodyPr/>
          <a:lstStyle>
            <a:lvl1pPr marL="0" indent="0">
              <a:buNone/>
              <a:defRPr sz="1600" b="0" i="0">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Title 1">
            <a:extLst>
              <a:ext uri="{FF2B5EF4-FFF2-40B4-BE49-F238E27FC236}">
                <a16:creationId xmlns:a16="http://schemas.microsoft.com/office/drawing/2014/main" id="{BCB08E69-D7F8-A144-A9EB-DB5460D51275}"/>
              </a:ext>
            </a:extLst>
          </p:cNvPr>
          <p:cNvSpPr>
            <a:spLocks noGrp="1"/>
          </p:cNvSpPr>
          <p:nvPr>
            <p:ph type="title"/>
          </p:nvPr>
        </p:nvSpPr>
        <p:spPr>
          <a:xfrm>
            <a:off x="839788" y="457200"/>
            <a:ext cx="3932237" cy="1600200"/>
          </a:xfrm>
        </p:spPr>
        <p:txBody>
          <a:bodyPr anchor="b">
            <a:normAutofit/>
          </a:bodyPr>
          <a:lstStyle>
            <a:lvl1pPr>
              <a:defRPr sz="28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0116F9DA-4F3A-1C4B-A388-6F45169560AE}"/>
              </a:ext>
              <a:ext uri="{C183D7F6-B498-43B3-948B-1728B52AA6E4}">
                <adec:decorative xmlns:adec="http://schemas.microsoft.com/office/drawing/2017/decorative" val="1"/>
              </a:ext>
            </a:extLst>
          </p:cNvPr>
          <p:cNvPicPr>
            <a:picLocks noChangeAspect="1"/>
          </p:cNvPicPr>
          <p:nvPr userDrawn="1"/>
        </p:nvPicPr>
        <p:blipFill rotWithShape="1">
          <a:blip r:embed="rId3"/>
          <a:srcRect b="51715"/>
          <a:stretch/>
        </p:blipFill>
        <p:spPr>
          <a:xfrm>
            <a:off x="0" y="-167952"/>
            <a:ext cx="12192000" cy="514794"/>
          </a:xfrm>
          <a:prstGeom prst="rect">
            <a:avLst/>
          </a:prstGeom>
        </p:spPr>
      </p:pic>
      <p:sp>
        <p:nvSpPr>
          <p:cNvPr id="14" name="Slide Number Placeholder 5">
            <a:extLst>
              <a:ext uri="{FF2B5EF4-FFF2-40B4-BE49-F238E27FC236}">
                <a16:creationId xmlns:a16="http://schemas.microsoft.com/office/drawing/2014/main" id="{FD973D28-3CE0-4D4D-B05D-BB206706590D}"/>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grpSp>
        <p:nvGrpSpPr>
          <p:cNvPr id="10" name="Group 9">
            <a:extLst>
              <a:ext uri="{FF2B5EF4-FFF2-40B4-BE49-F238E27FC236}">
                <a16:creationId xmlns:a16="http://schemas.microsoft.com/office/drawing/2014/main" id="{FAB77FF5-EA58-4411-A204-751CA5A3607D}"/>
              </a:ext>
            </a:extLst>
          </p:cNvPr>
          <p:cNvGrpSpPr/>
          <p:nvPr userDrawn="1"/>
        </p:nvGrpSpPr>
        <p:grpSpPr>
          <a:xfrm>
            <a:off x="225469" y="6176963"/>
            <a:ext cx="1886749" cy="577040"/>
            <a:chOff x="9266241" y="4666700"/>
            <a:chExt cx="2507192" cy="766795"/>
          </a:xfrm>
        </p:grpSpPr>
        <p:sp>
          <p:nvSpPr>
            <p:cNvPr id="11" name="Rectangle 10">
              <a:extLst>
                <a:ext uri="{FF2B5EF4-FFF2-40B4-BE49-F238E27FC236}">
                  <a16:creationId xmlns:a16="http://schemas.microsoft.com/office/drawing/2014/main" id="{29CD88FF-8270-4435-8457-BB55C7388841}"/>
                </a:ext>
              </a:extLst>
            </p:cNvPr>
            <p:cNvSpPr/>
            <p:nvPr/>
          </p:nvSpPr>
          <p:spPr>
            <a:xfrm>
              <a:off x="9266241" y="4666700"/>
              <a:ext cx="2507192" cy="766795"/>
            </a:xfrm>
            <a:prstGeom prst="rect">
              <a:avLst/>
            </a:prstGeom>
            <a:solidFill>
              <a:srgbClr val="C41130"/>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2" name="Picture 11">
              <a:extLst>
                <a:ext uri="{FF2B5EF4-FFF2-40B4-BE49-F238E27FC236}">
                  <a16:creationId xmlns:a16="http://schemas.microsoft.com/office/drawing/2014/main" id="{59526178-7BB4-4593-86C1-EFE64129EBC4}"/>
                </a:ext>
              </a:extLst>
            </p:cNvPr>
            <p:cNvPicPr>
              <a:picLocks noChangeAspect="1"/>
            </p:cNvPicPr>
            <p:nvPr/>
          </p:nvPicPr>
          <p:blipFill rotWithShape="1">
            <a:blip r:embed="rId4"/>
            <a:srcRect b="53984"/>
            <a:stretch/>
          </p:blipFill>
          <p:spPr>
            <a:xfrm>
              <a:off x="9453921" y="4731661"/>
              <a:ext cx="2156883" cy="633893"/>
            </a:xfrm>
            <a:prstGeom prst="rect">
              <a:avLst/>
            </a:prstGeom>
          </p:spPr>
        </p:pic>
      </p:grpSp>
    </p:spTree>
    <p:extLst>
      <p:ext uri="{BB962C8B-B14F-4D97-AF65-F5344CB8AC3E}">
        <p14:creationId xmlns:p14="http://schemas.microsoft.com/office/powerpoint/2010/main" val="40828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0B7FA-D7A1-3E42-9529-4F300F8A3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7E88F6-7B73-FA46-AE36-1749071E9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AC280D6-3573-9645-BF0E-BF26E3493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Myriad Arabic" panose="01010101010101010101" pitchFamily="50" charset="-78"/>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77098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0" i="0" kern="1200">
          <a:solidFill>
            <a:schemeClr val="tx1"/>
          </a:solidFill>
          <a:latin typeface="DIN" panose="02000503030000020004" pitchFamily="2" charset="0"/>
          <a:ea typeface="Baskerville" panose="02020502070401020303"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collegeofthedesert.edu/students/psd/Pages/CLERY.aspx" TargetMode="External"/><Relationship Id="rId2" Type="http://schemas.openxmlformats.org/officeDocument/2006/relationships/hyperlink" Target="https://ed.gov/admins/lead/safety/handbook.pdf" TargetMode="External"/><Relationship Id="rId1" Type="http://schemas.openxmlformats.org/officeDocument/2006/relationships/slideLayout" Target="../slideLayouts/slideLayout7.xml"/><Relationship Id="rId4" Type="http://schemas.openxmlformats.org/officeDocument/2006/relationships/hyperlink" Target="https://leginfo.legislature.ca.gov/faces/codes_displaySection.xhtml?lawCode=EDC&amp;sectionNum=6738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ollegeofthedesert.edu/students/psd/Pages/CLERY.aspx"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A7D3-6B19-E246-8BE9-C2500962471E}"/>
              </a:ext>
            </a:extLst>
          </p:cNvPr>
          <p:cNvSpPr>
            <a:spLocks noGrp="1"/>
          </p:cNvSpPr>
          <p:nvPr>
            <p:ph type="ctrTitle"/>
          </p:nvPr>
        </p:nvSpPr>
        <p:spPr>
          <a:xfrm>
            <a:off x="1411459" y="1514984"/>
            <a:ext cx="9144000" cy="2206612"/>
          </a:xfrm>
        </p:spPr>
        <p:txBody>
          <a:bodyPr>
            <a:noAutofit/>
          </a:bodyPr>
          <a:lstStyle/>
          <a:p>
            <a:r>
              <a:rPr lang="en-US" sz="4800" dirty="0"/>
              <a:t>Jeanne Clery Disclosure of Campus Security Policy and Campus Crime Statistics Act</a:t>
            </a:r>
          </a:p>
        </p:txBody>
      </p:sp>
      <p:sp>
        <p:nvSpPr>
          <p:cNvPr id="3" name="Subtitle 2">
            <a:extLst>
              <a:ext uri="{FF2B5EF4-FFF2-40B4-BE49-F238E27FC236}">
                <a16:creationId xmlns:a16="http://schemas.microsoft.com/office/drawing/2014/main" id="{0FDD69C9-0E80-5244-B19B-D20B4A413C20}"/>
              </a:ext>
            </a:extLst>
          </p:cNvPr>
          <p:cNvSpPr>
            <a:spLocks noGrp="1"/>
          </p:cNvSpPr>
          <p:nvPr>
            <p:ph type="subTitle" idx="1"/>
          </p:nvPr>
        </p:nvSpPr>
        <p:spPr>
          <a:xfrm>
            <a:off x="1524000" y="3873950"/>
            <a:ext cx="9144000" cy="1343025"/>
          </a:xfrm>
        </p:spPr>
        <p:txBody>
          <a:bodyPr/>
          <a:lstStyle/>
          <a:p>
            <a:r>
              <a:rPr lang="en-US" dirty="0"/>
              <a:t>Campus Security Authority Training</a:t>
            </a:r>
          </a:p>
          <a:p>
            <a:r>
              <a:rPr lang="en-US" dirty="0"/>
              <a:t>July 2020</a:t>
            </a:r>
          </a:p>
        </p:txBody>
      </p:sp>
    </p:spTree>
    <p:extLst>
      <p:ext uri="{BB962C8B-B14F-4D97-AF65-F5344CB8AC3E}">
        <p14:creationId xmlns:p14="http://schemas.microsoft.com/office/powerpoint/2010/main" val="1723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236D8B-C148-430F-A27E-853642FBF93F}"/>
              </a:ext>
            </a:extLst>
          </p:cNvPr>
          <p:cNvSpPr/>
          <p:nvPr/>
        </p:nvSpPr>
        <p:spPr>
          <a:xfrm>
            <a:off x="2237173" y="615922"/>
            <a:ext cx="9703293" cy="4333494"/>
          </a:xfrm>
          <a:prstGeom prst="rect">
            <a:avLst/>
          </a:prstGeom>
        </p:spPr>
        <p:txBody>
          <a:bodyPr wrap="square">
            <a:spAutoFit/>
          </a:bodyPr>
          <a:lstStyle/>
          <a:p>
            <a:pPr lvl="0" algn="ctr">
              <a:spcBef>
                <a:spcPct val="0"/>
              </a:spcBef>
              <a:defRPr/>
            </a:pPr>
            <a:r>
              <a:rPr lang="en-US"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Certain Positions and Offices are </a:t>
            </a:r>
            <a:r>
              <a:rPr lang="en-US" sz="2400" b="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NOT</a:t>
            </a:r>
            <a:r>
              <a:rPr lang="en-US"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 CSAs</a:t>
            </a:r>
          </a:p>
          <a:p>
            <a:pPr lvl="0">
              <a:spcBef>
                <a:spcPct val="0"/>
              </a:spcBef>
              <a:defRPr/>
            </a:pPr>
            <a:endParaRPr lang="en-US" sz="1400" b="1" dirty="0">
              <a:solidFill>
                <a:schemeClr val="accent1">
                  <a:lumMod val="50000"/>
                </a:schemeClr>
              </a:solidFill>
              <a:latin typeface="Verdana" panose="020B0604030504040204" pitchFamily="34" charset="0"/>
              <a:ea typeface="Verdana" panose="020B0604030504040204" pitchFamily="34" charset="0"/>
              <a:cs typeface="Arial"/>
            </a:endParaRPr>
          </a:p>
          <a:p>
            <a:pPr marL="457200" lvl="0" indent="-457200">
              <a:spcBef>
                <a:spcPct val="20000"/>
              </a:spcBef>
              <a:buClr>
                <a:srgbClr val="000000"/>
              </a:buClr>
              <a:buSzPct val="95000"/>
              <a:buFont typeface="Wingdings 2"/>
              <a:buAutoNum type="arabicPeriod"/>
              <a:defRPr/>
            </a:pPr>
            <a:r>
              <a:rPr lang="en-US" sz="2000" b="1" dirty="0">
                <a:latin typeface="Verdana" panose="020B0604030504040204" pitchFamily="34" charset="0"/>
                <a:ea typeface="Verdana" panose="020B0604030504040204" pitchFamily="34" charset="0"/>
                <a:cs typeface="Arial" panose="020B0604020202020204" pitchFamily="34" charset="0"/>
              </a:rPr>
              <a:t>ACT Advocate</a:t>
            </a:r>
            <a:r>
              <a:rPr lang="en-US" sz="2000" dirty="0">
                <a:latin typeface="Verdana" panose="020B0604030504040204" pitchFamily="34" charset="0"/>
                <a:ea typeface="Verdana" panose="020B0604030504040204" pitchFamily="34" charset="0"/>
                <a:cs typeface="Arial" panose="020B0604020202020204" pitchFamily="34" charset="0"/>
              </a:rPr>
              <a:t>: COD staff employees who are professionally trained and certified to provide confidential support and counseling services to victims of sexual violence, sexual assault, domestic violence, dating violence or stalking.</a:t>
            </a:r>
          </a:p>
          <a:p>
            <a:pPr marL="457200" lvl="0" indent="-457200">
              <a:spcBef>
                <a:spcPct val="20000"/>
              </a:spcBef>
              <a:buClr>
                <a:srgbClr val="000000"/>
              </a:buClr>
              <a:buSzPct val="95000"/>
              <a:buFont typeface="Wingdings 2"/>
              <a:buAutoNum type="arabicPeriod"/>
              <a:defRPr/>
            </a:pPr>
            <a:r>
              <a:rPr lang="en-US" sz="2000" b="1" dirty="0">
                <a:latin typeface="Verdana" panose="020B0604030504040204" pitchFamily="34" charset="0"/>
                <a:ea typeface="Verdana" panose="020B0604030504040204" pitchFamily="34" charset="0"/>
                <a:cs typeface="Arial" panose="020B0604020202020204" pitchFamily="34" charset="0"/>
              </a:rPr>
              <a:t>Professional Counselor</a:t>
            </a:r>
            <a:r>
              <a:rPr lang="en-US" sz="2000" dirty="0">
                <a:latin typeface="Verdana" panose="020B0604030504040204" pitchFamily="34" charset="0"/>
                <a:ea typeface="Verdana" panose="020B0604030504040204" pitchFamily="34" charset="0"/>
                <a:cs typeface="Arial" panose="020B0604020202020204" pitchFamily="34" charset="0"/>
              </a:rPr>
              <a:t>: Individuals whose official responsibilities include providing mental health counseling to members of the College Community and who function within the scope of the counselor’s license or certification.</a:t>
            </a:r>
            <a:endParaRPr lang="en-US" sz="2000" b="1" dirty="0">
              <a:latin typeface="Verdana" panose="020B0604030504040204" pitchFamily="34" charset="0"/>
              <a:ea typeface="Verdana" panose="020B0604030504040204" pitchFamily="34" charset="0"/>
              <a:cs typeface="Arial" panose="020B0604020202020204" pitchFamily="34" charset="0"/>
            </a:endParaRPr>
          </a:p>
          <a:p>
            <a:pPr marL="457200" lvl="0" indent="-457200">
              <a:spcBef>
                <a:spcPct val="20000"/>
              </a:spcBef>
              <a:buClr>
                <a:srgbClr val="000000"/>
              </a:buClr>
              <a:buSzPct val="95000"/>
              <a:buFont typeface="Wingdings 2"/>
              <a:buAutoNum type="arabicPeriod"/>
              <a:defRPr/>
            </a:pPr>
            <a:r>
              <a:rPr lang="en-US" sz="2000" b="1" dirty="0">
                <a:latin typeface="Verdana" panose="020B0604030504040204" pitchFamily="34" charset="0"/>
                <a:ea typeface="Verdana" panose="020B0604030504040204" pitchFamily="34" charset="0"/>
                <a:cs typeface="Arial" panose="020B0604020202020204" pitchFamily="34" charset="0"/>
              </a:rPr>
              <a:t>Counseling and Psychological Services</a:t>
            </a:r>
          </a:p>
          <a:p>
            <a:pPr marL="457200" lvl="0" indent="-457200">
              <a:spcBef>
                <a:spcPct val="20000"/>
              </a:spcBef>
              <a:buClr>
                <a:srgbClr val="000000"/>
              </a:buClr>
              <a:buSzPct val="95000"/>
              <a:buFont typeface="Wingdings 2"/>
              <a:buAutoNum type="arabicPeriod"/>
              <a:defRPr/>
            </a:pPr>
            <a:r>
              <a:rPr lang="en-US" sz="2000" b="1" dirty="0">
                <a:latin typeface="Verdana" panose="020B0604030504040204" pitchFamily="34" charset="0"/>
                <a:ea typeface="Verdana" panose="020B0604030504040204" pitchFamily="34" charset="0"/>
                <a:cs typeface="Arial" panose="020B0604020202020204" pitchFamily="34" charset="0"/>
              </a:rPr>
              <a:t>Licensed Psychologists </a:t>
            </a:r>
          </a:p>
          <a:p>
            <a:pPr lvl="0">
              <a:spcBef>
                <a:spcPct val="20000"/>
              </a:spcBef>
              <a:buClr>
                <a:srgbClr val="000000"/>
              </a:buClr>
              <a:buSzPct val="95000"/>
              <a:defRPr/>
            </a:pPr>
            <a:endParaRPr lang="en-US"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0D46DB8-AC6A-43B0-9A06-45F7D793ACBE}"/>
              </a:ext>
            </a:extLst>
          </p:cNvPr>
          <p:cNvPicPr>
            <a:picLocks noChangeAspect="1"/>
          </p:cNvPicPr>
          <p:nvPr/>
        </p:nvPicPr>
        <p:blipFill>
          <a:blip r:embed="rId2"/>
          <a:stretch>
            <a:fillRect/>
          </a:stretch>
        </p:blipFill>
        <p:spPr>
          <a:xfrm>
            <a:off x="8680773" y="3675362"/>
            <a:ext cx="2548108" cy="2548108"/>
          </a:xfrm>
          <a:prstGeom prst="rect">
            <a:avLst/>
          </a:prstGeom>
        </p:spPr>
      </p:pic>
    </p:spTree>
    <p:extLst>
      <p:ext uri="{BB962C8B-B14F-4D97-AF65-F5344CB8AC3E}">
        <p14:creationId xmlns:p14="http://schemas.microsoft.com/office/powerpoint/2010/main" val="74745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31DC2-5DFD-4C5F-8DC6-9C3742CD35CE}"/>
              </a:ext>
            </a:extLst>
          </p:cNvPr>
          <p:cNvSpPr/>
          <p:nvPr/>
        </p:nvSpPr>
        <p:spPr>
          <a:xfrm>
            <a:off x="2117802" y="577049"/>
            <a:ext cx="9436963" cy="5478423"/>
          </a:xfrm>
          <a:prstGeom prst="rect">
            <a:avLst/>
          </a:prstGeom>
        </p:spPr>
        <p:txBody>
          <a:bodyPr wrap="square">
            <a:spAutoFit/>
          </a:bodyPr>
          <a:lstStyle/>
          <a:p>
            <a:pPr algn="ctr">
              <a:spcBef>
                <a:spcPct val="0"/>
              </a:spcBef>
              <a:spcAft>
                <a:spcPts val="1200"/>
              </a:spcAft>
              <a:defRPr/>
            </a:pP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COD PSD Responsibilities</a:t>
            </a:r>
          </a:p>
          <a:p>
            <a:pPr marL="285750" indent="-285750">
              <a:spcBef>
                <a:spcPct val="0"/>
              </a:spcBef>
              <a:buFont typeface="Wingdings" panose="05000000000000000000" pitchFamily="2" charset="2"/>
              <a:buChar char="§"/>
              <a:defRPr/>
            </a:pPr>
            <a:r>
              <a:rPr lang="en-US" sz="2000" dirty="0">
                <a:latin typeface="Verdana" panose="020B0604030504040204" pitchFamily="34" charset="0"/>
                <a:ea typeface="Verdana" panose="020B0604030504040204" pitchFamily="34" charset="0"/>
                <a:cs typeface="Arial" panose="020B0604020202020204" pitchFamily="34" charset="0"/>
              </a:rPr>
              <a:t>Categorize COD properties by Clery Geography</a:t>
            </a:r>
          </a:p>
          <a:p>
            <a:pPr marL="742950" lvl="1" indent="-285750">
              <a:spcBef>
                <a:spcPct val="0"/>
              </a:spcBef>
              <a:buFont typeface="Courier New" panose="02070309020205020404" pitchFamily="49" charset="0"/>
              <a:buChar char="o"/>
              <a:defRPr/>
            </a:pPr>
            <a:r>
              <a:rPr lang="en-US" sz="2000" dirty="0">
                <a:latin typeface="Verdana" panose="020B0604030504040204" pitchFamily="34" charset="0"/>
                <a:ea typeface="Verdana" panose="020B0604030504040204" pitchFamily="34" charset="0"/>
                <a:cs typeface="Arial" panose="020B0604020202020204" pitchFamily="34" charset="0"/>
              </a:rPr>
              <a:t>COD Clery Map is available online</a:t>
            </a:r>
          </a:p>
          <a:p>
            <a:pPr marL="285750" indent="-285750">
              <a:spcBef>
                <a:spcPct val="0"/>
              </a:spcBef>
              <a:buFont typeface="Wingdings" panose="05000000000000000000" pitchFamily="2" charset="2"/>
              <a:buChar char="§"/>
              <a:defRPr/>
            </a:pPr>
            <a:endParaRPr lang="en-US" sz="2000"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Wingdings" panose="05000000000000000000" pitchFamily="2" charset="2"/>
              <a:buChar char="§"/>
              <a:defRPr/>
            </a:pPr>
            <a:r>
              <a:rPr lang="en-US" sz="2000" dirty="0">
                <a:latin typeface="Verdana" panose="020B0604030504040204" pitchFamily="34" charset="0"/>
                <a:ea typeface="Verdana" panose="020B0604030504040204" pitchFamily="34" charset="0"/>
                <a:cs typeface="Arial" panose="020B0604020202020204" pitchFamily="34" charset="0"/>
              </a:rPr>
              <a:t>Identify and train CSAs</a:t>
            </a:r>
          </a:p>
          <a:p>
            <a:pPr marL="285750" indent="-285750">
              <a:spcBef>
                <a:spcPct val="0"/>
              </a:spcBef>
              <a:buFont typeface="Wingdings" panose="05000000000000000000" pitchFamily="2" charset="2"/>
              <a:buChar char="§"/>
              <a:defRPr/>
            </a:pPr>
            <a:endParaRPr lang="en-US" sz="2000"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Wingdings" panose="05000000000000000000" pitchFamily="2" charset="2"/>
              <a:buChar char="§"/>
              <a:defRPr/>
            </a:pPr>
            <a:r>
              <a:rPr lang="en-US" sz="2000" dirty="0">
                <a:latin typeface="Verdana" panose="020B0604030504040204" pitchFamily="34" charset="0"/>
                <a:ea typeface="Verdana" panose="020B0604030504040204" pitchFamily="34" charset="0"/>
                <a:cs typeface="Arial" panose="020B0604020202020204" pitchFamily="34" charset="0"/>
              </a:rPr>
              <a:t>Collect, classify, and correctly count Clery Crimes</a:t>
            </a:r>
          </a:p>
          <a:p>
            <a:pPr marL="742950" lvl="1" indent="-285750">
              <a:spcBef>
                <a:spcPct val="0"/>
              </a:spcBef>
              <a:buFont typeface="Courier New" panose="02070309020205020404" pitchFamily="49" charset="0"/>
              <a:buChar char="o"/>
              <a:defRPr/>
            </a:pPr>
            <a:r>
              <a:rPr lang="en-US" sz="2000" dirty="0">
                <a:latin typeface="Verdana" panose="020B0604030504040204" pitchFamily="34" charset="0"/>
                <a:ea typeface="Verdana" panose="020B0604030504040204" pitchFamily="34" charset="0"/>
                <a:cs typeface="Arial" panose="020B0604020202020204" pitchFamily="34" charset="0"/>
              </a:rPr>
              <a:t>CSAs report Clery Crimes to COD Public Safety Department</a:t>
            </a:r>
          </a:p>
          <a:p>
            <a:pPr marL="742950" lvl="1" indent="-285750">
              <a:spcBef>
                <a:spcPct val="0"/>
              </a:spcBef>
              <a:buFont typeface="Courier New" panose="02070309020205020404" pitchFamily="49" charset="0"/>
              <a:buChar char="o"/>
              <a:defRPr/>
            </a:pPr>
            <a:r>
              <a:rPr lang="en-US" sz="2000" dirty="0">
                <a:latin typeface="Verdana" panose="020B0604030504040204" pitchFamily="34" charset="0"/>
                <a:ea typeface="Verdana" panose="020B0604030504040204" pitchFamily="34" charset="0"/>
                <a:cs typeface="Arial" panose="020B0604020202020204" pitchFamily="34" charset="0"/>
              </a:rPr>
              <a:t>Pursuant to MOU agreements, CODPSD also obtains crime statistics from allied law enforcement agencies</a:t>
            </a:r>
          </a:p>
          <a:p>
            <a:pPr marL="742950" lvl="1" indent="-285750">
              <a:spcBef>
                <a:spcPct val="0"/>
              </a:spcBef>
              <a:buFont typeface="Courier New" panose="02070309020205020404" pitchFamily="49" charset="0"/>
              <a:buChar char="o"/>
              <a:defRPr/>
            </a:pPr>
            <a:endParaRPr lang="en-US" sz="2000"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Wingdings" panose="05000000000000000000" pitchFamily="2" charset="2"/>
              <a:buChar char="§"/>
              <a:defRPr/>
            </a:pPr>
            <a:r>
              <a:rPr lang="en-US" sz="2000" dirty="0">
                <a:latin typeface="Verdana" panose="020B0604030504040204" pitchFamily="34" charset="0"/>
                <a:ea typeface="Verdana" panose="020B0604030504040204" pitchFamily="34" charset="0"/>
                <a:cs typeface="Arial" panose="020B0604020202020204" pitchFamily="34" charset="0"/>
              </a:rPr>
              <a:t>Maintain a Daily Crime log</a:t>
            </a:r>
          </a:p>
          <a:p>
            <a:pPr marL="285750" indent="-285750">
              <a:spcBef>
                <a:spcPct val="0"/>
              </a:spcBef>
              <a:buFont typeface="Wingdings" panose="05000000000000000000" pitchFamily="2" charset="2"/>
              <a:buChar char="§"/>
              <a:defRPr/>
            </a:pPr>
            <a:r>
              <a:rPr lang="en-US" sz="2000" dirty="0">
                <a:latin typeface="Verdana" panose="020B0604030504040204" pitchFamily="34" charset="0"/>
                <a:ea typeface="Verdana" panose="020B0604030504040204" pitchFamily="34" charset="0"/>
                <a:cs typeface="Arial" panose="020B0604020202020204" pitchFamily="34" charset="0"/>
              </a:rPr>
              <a:t>The log is available online and includes all crimes reported to CODPSD or CSAs and occurring in jurisdictions wherein the District has properties/campuses.</a:t>
            </a:r>
          </a:p>
          <a:p>
            <a:pPr marL="742950" lvl="1" indent="-285750">
              <a:spcBef>
                <a:spcPct val="0"/>
              </a:spcBef>
              <a:buFont typeface="Courier New" panose="02070309020205020404" pitchFamily="49" charset="0"/>
              <a:buChar char="o"/>
              <a:defRPr/>
            </a:pPr>
            <a:endParaRPr lang="en-US" sz="2000"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Wingdings" panose="05000000000000000000" pitchFamily="2" charset="2"/>
              <a:buChar char="§"/>
              <a:defRPr/>
            </a:pPr>
            <a:r>
              <a:rPr lang="en-US" sz="2000" dirty="0">
                <a:latin typeface="Verdana" panose="020B0604030504040204" pitchFamily="34" charset="0"/>
                <a:ea typeface="Verdana" panose="020B0604030504040204" pitchFamily="34" charset="0"/>
                <a:cs typeface="Arial" panose="020B0604020202020204" pitchFamily="34" charset="0"/>
              </a:rPr>
              <a:t>Maintain all documentation for at least seven years.</a:t>
            </a:r>
          </a:p>
        </p:txBody>
      </p:sp>
    </p:spTree>
    <p:extLst>
      <p:ext uri="{BB962C8B-B14F-4D97-AF65-F5344CB8AC3E}">
        <p14:creationId xmlns:p14="http://schemas.microsoft.com/office/powerpoint/2010/main" val="343839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C19DA4-70EB-4ED8-9A30-19DC8C5DC37E}"/>
              </a:ext>
            </a:extLst>
          </p:cNvPr>
          <p:cNvSpPr/>
          <p:nvPr/>
        </p:nvSpPr>
        <p:spPr>
          <a:xfrm>
            <a:off x="2148396" y="428179"/>
            <a:ext cx="9792070" cy="5693866"/>
          </a:xfrm>
          <a:prstGeom prst="rect">
            <a:avLst/>
          </a:prstGeom>
        </p:spPr>
        <p:txBody>
          <a:bodyPr wrap="square">
            <a:spAutoFit/>
          </a:bodyPr>
          <a:lstStyle/>
          <a:p>
            <a:pPr algn="ctr">
              <a:spcBef>
                <a:spcPct val="0"/>
              </a:spcBef>
              <a:spcAft>
                <a:spcPts val="1200"/>
              </a:spcAft>
              <a:defRPr/>
            </a:pPr>
            <a:r>
              <a:rPr lang="en-US"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CSA Responsibilities</a:t>
            </a:r>
          </a:p>
          <a:p>
            <a:pPr algn="ctr">
              <a:spcBef>
                <a:spcPct val="0"/>
              </a:spcBef>
              <a:spcAft>
                <a:spcPts val="1200"/>
              </a:spcAft>
              <a:defRPr/>
            </a:pPr>
            <a:r>
              <a:rPr lang="en-US" sz="2000" dirty="0">
                <a:latin typeface="Verdana" panose="020B0604030504040204" pitchFamily="34" charset="0"/>
                <a:ea typeface="Verdana" panose="020B0604030504040204" pitchFamily="34" charset="0"/>
                <a:cs typeface="Arial"/>
              </a:rPr>
              <a:t>Now that you know you are a COD Campus Security Authority (CSA) </a:t>
            </a:r>
            <a:br>
              <a:rPr lang="en-US" sz="2000" dirty="0">
                <a:latin typeface="Verdana" panose="020B0604030504040204" pitchFamily="34" charset="0"/>
                <a:ea typeface="Verdana" panose="020B0604030504040204" pitchFamily="34" charset="0"/>
                <a:cs typeface="Arial"/>
              </a:rPr>
            </a:br>
            <a:r>
              <a:rPr lang="en-US" sz="2000" dirty="0">
                <a:latin typeface="Verdana" panose="020B0604030504040204" pitchFamily="34" charset="0"/>
                <a:ea typeface="Verdana" panose="020B0604030504040204" pitchFamily="34" charset="0"/>
                <a:cs typeface="Arial"/>
              </a:rPr>
              <a:t>pursuant to the Clery Act, w</a:t>
            </a:r>
            <a:r>
              <a:rPr lang="en-US" sz="2000" dirty="0">
                <a:latin typeface="Verdana" panose="020B0604030504040204" pitchFamily="34" charset="0"/>
                <a:ea typeface="Verdana" panose="020B0604030504040204" pitchFamily="34" charset="0"/>
                <a:cs typeface="Arial" panose="020B0604020202020204" pitchFamily="34" charset="0"/>
              </a:rPr>
              <a:t>hat are your responsibilities?</a:t>
            </a:r>
          </a:p>
          <a:p>
            <a:pPr algn="ctr">
              <a:spcBef>
                <a:spcPct val="0"/>
              </a:spcBef>
              <a:spcAft>
                <a:spcPts val="1200"/>
              </a:spcAft>
              <a:defRPr/>
            </a:pPr>
            <a:endParaRPr lang="en-US" sz="2000" dirty="0">
              <a:latin typeface="Verdana" panose="020B0604030504040204" pitchFamily="34" charset="0"/>
              <a:ea typeface="Verdana" panose="020B0604030504040204" pitchFamily="34" charset="0"/>
              <a:cs typeface="Arial" panose="020B0604020202020204" pitchFamily="34" charset="0"/>
            </a:endParaRPr>
          </a:p>
          <a:p>
            <a:pPr algn="ctr">
              <a:spcBef>
                <a:spcPct val="0"/>
              </a:spcBef>
              <a:spcAft>
                <a:spcPts val="1200"/>
              </a:spcAft>
              <a:defRPr/>
            </a:pPr>
            <a:r>
              <a:rPr lang="en-US" sz="2000" dirty="0">
                <a:solidFill>
                  <a:srgbClr val="C00000"/>
                </a:solidFill>
                <a:latin typeface="Verdana" panose="020B0604030504040204" pitchFamily="34" charset="0"/>
                <a:ea typeface="Verdana" panose="020B0604030504040204" pitchFamily="34" charset="0"/>
                <a:cs typeface="Arial" panose="020B0604020202020204" pitchFamily="34" charset="0"/>
              </a:rPr>
              <a:t>The function of a CSA is to report to the CODPSD</a:t>
            </a:r>
            <a:br>
              <a:rPr lang="en-US" sz="2000" dirty="0">
                <a:solidFill>
                  <a:srgbClr val="C00000"/>
                </a:solidFill>
                <a:latin typeface="Verdana" panose="020B0604030504040204" pitchFamily="34" charset="0"/>
                <a:ea typeface="Verdana" panose="020B0604030504040204" pitchFamily="34" charset="0"/>
                <a:cs typeface="Arial" panose="020B0604020202020204" pitchFamily="34" charset="0"/>
              </a:rPr>
            </a:br>
            <a:r>
              <a:rPr lang="en-US" sz="2000" dirty="0">
                <a:solidFill>
                  <a:srgbClr val="C00000"/>
                </a:solidFill>
                <a:latin typeface="Verdana" panose="020B0604030504040204" pitchFamily="34" charset="0"/>
                <a:ea typeface="Verdana" panose="020B0604030504040204" pitchFamily="34" charset="0"/>
                <a:cs typeface="Arial" panose="020B0604020202020204" pitchFamily="34" charset="0"/>
              </a:rPr>
              <a:t>any allegations that you receive of </a:t>
            </a:r>
            <a:r>
              <a:rPr lang="en-US" sz="2000" b="1" dirty="0">
                <a:solidFill>
                  <a:srgbClr val="C00000"/>
                </a:solidFill>
                <a:latin typeface="Verdana" panose="020B0604030504040204" pitchFamily="34" charset="0"/>
                <a:ea typeface="Verdana" panose="020B0604030504040204" pitchFamily="34" charset="0"/>
                <a:cs typeface="Arial" panose="020B0604020202020204" pitchFamily="34" charset="0"/>
              </a:rPr>
              <a:t>Clery Crimes </a:t>
            </a:r>
            <a:r>
              <a:rPr lang="en-US" sz="2000" dirty="0">
                <a:solidFill>
                  <a:srgbClr val="C00000"/>
                </a:solidFill>
                <a:latin typeface="Verdana" panose="020B0604030504040204" pitchFamily="34" charset="0"/>
                <a:ea typeface="Verdana" panose="020B0604030504040204" pitchFamily="34" charset="0"/>
                <a:cs typeface="Arial" panose="020B0604020202020204" pitchFamily="34" charset="0"/>
              </a:rPr>
              <a:t>on </a:t>
            </a:r>
            <a:r>
              <a:rPr lang="en-US" sz="2000" b="1" dirty="0">
                <a:solidFill>
                  <a:srgbClr val="C00000"/>
                </a:solidFill>
                <a:latin typeface="Verdana" panose="020B0604030504040204" pitchFamily="34" charset="0"/>
                <a:ea typeface="Verdana" panose="020B0604030504040204" pitchFamily="34" charset="0"/>
                <a:cs typeface="Arial" panose="020B0604020202020204" pitchFamily="34" charset="0"/>
              </a:rPr>
              <a:t>Clery Geography</a:t>
            </a:r>
            <a:r>
              <a:rPr lang="en-US" sz="2000" dirty="0">
                <a:solidFill>
                  <a:srgbClr val="C00000"/>
                </a:solidFill>
                <a:latin typeface="Verdana" panose="020B0604030504040204" pitchFamily="34" charset="0"/>
                <a:ea typeface="Verdana" panose="020B0604030504040204" pitchFamily="34" charset="0"/>
                <a:cs typeface="Arial" panose="020B0604020202020204" pitchFamily="34" charset="0"/>
              </a:rPr>
              <a:t>.  </a:t>
            </a:r>
          </a:p>
          <a:p>
            <a:pPr algn="ctr">
              <a:spcBef>
                <a:spcPct val="0"/>
              </a:spcBef>
              <a:spcAft>
                <a:spcPts val="1200"/>
              </a:spcAft>
              <a:defRPr/>
            </a:pPr>
            <a:endParaRPr lang="en-US" sz="2000"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spcAft>
                <a:spcPts val="1200"/>
              </a:spcAft>
              <a:buFont typeface="Arial" panose="020B0604020202020204" pitchFamily="34" charset="0"/>
              <a:buChar char="•"/>
              <a:defRPr/>
            </a:pPr>
            <a:r>
              <a:rPr lang="en-US" sz="2000" dirty="0">
                <a:latin typeface="Verdana" panose="020B0604030504040204" pitchFamily="34" charset="0"/>
                <a:ea typeface="Verdana" panose="020B0604030504040204" pitchFamily="34" charset="0"/>
                <a:cs typeface="Arial" panose="020B0604020202020204" pitchFamily="34" charset="0"/>
              </a:rPr>
              <a:t>Only report allegations of Clery Crimes reported to you in your </a:t>
            </a:r>
            <a:r>
              <a:rPr lang="en-US" sz="2000" b="1" dirty="0">
                <a:latin typeface="Verdana" panose="020B0604030504040204" pitchFamily="34" charset="0"/>
                <a:ea typeface="Verdana" panose="020B0604030504040204" pitchFamily="34" charset="0"/>
                <a:cs typeface="Arial" panose="020B0604020202020204" pitchFamily="34" charset="0"/>
              </a:rPr>
              <a:t>official capacity</a:t>
            </a:r>
            <a:r>
              <a:rPr lang="en-US" sz="2000" dirty="0">
                <a:latin typeface="Verdana" panose="020B0604030504040204" pitchFamily="34" charset="0"/>
                <a:ea typeface="Verdana" panose="020B0604030504040204" pitchFamily="34" charset="0"/>
                <a:cs typeface="Arial" panose="020B0604020202020204" pitchFamily="34" charset="0"/>
              </a:rPr>
              <a:t> or which you have </a:t>
            </a:r>
            <a:r>
              <a:rPr lang="en-US" sz="2000" b="1" dirty="0">
                <a:latin typeface="Verdana" panose="020B0604030504040204" pitchFamily="34" charset="0"/>
                <a:ea typeface="Verdana" panose="020B0604030504040204" pitchFamily="34" charset="0"/>
                <a:cs typeface="Arial" panose="020B0604020202020204" pitchFamily="34" charset="0"/>
              </a:rPr>
              <a:t>witnessed</a:t>
            </a:r>
            <a:r>
              <a:rPr lang="en-US" sz="2000" dirty="0">
                <a:latin typeface="Verdana" panose="020B0604030504040204" pitchFamily="34" charset="0"/>
                <a:ea typeface="Verdana" panose="020B0604030504040204" pitchFamily="34" charset="0"/>
                <a:cs typeface="Arial" panose="020B0604020202020204" pitchFamily="34" charset="0"/>
              </a:rPr>
              <a:t>.</a:t>
            </a:r>
          </a:p>
          <a:p>
            <a:pPr marL="285750" indent="-285750">
              <a:spcBef>
                <a:spcPct val="0"/>
              </a:spcBef>
              <a:spcAft>
                <a:spcPts val="1200"/>
              </a:spcAft>
              <a:buFont typeface="Arial" panose="020B0604020202020204" pitchFamily="34" charset="0"/>
              <a:buChar char="•"/>
              <a:defRPr/>
            </a:pPr>
            <a:r>
              <a:rPr lang="en-US" sz="2000" dirty="0">
                <a:latin typeface="Verdana" panose="020B0604030504040204" pitchFamily="34" charset="0"/>
                <a:ea typeface="Verdana" panose="020B0604030504040204" pitchFamily="34" charset="0"/>
                <a:cs typeface="Arial" panose="020B0604020202020204" pitchFamily="34" charset="0"/>
              </a:rPr>
              <a:t>CSAs are </a:t>
            </a:r>
            <a:r>
              <a:rPr lang="en-US" sz="2000" b="1" u="sng" dirty="0">
                <a:latin typeface="Verdana" panose="020B0604030504040204" pitchFamily="34" charset="0"/>
                <a:ea typeface="Verdana" panose="020B0604030504040204" pitchFamily="34" charset="0"/>
                <a:cs typeface="Arial" panose="020B0604020202020204" pitchFamily="34" charset="0"/>
              </a:rPr>
              <a:t>not</a:t>
            </a:r>
            <a:r>
              <a:rPr lang="en-US" sz="2000" dirty="0">
                <a:latin typeface="Verdana" panose="020B0604030504040204" pitchFamily="34" charset="0"/>
                <a:ea typeface="Verdana" panose="020B0604030504040204" pitchFamily="34" charset="0"/>
                <a:cs typeface="Arial" panose="020B0604020202020204" pitchFamily="34" charset="0"/>
              </a:rPr>
              <a:t> responsible for investigating or reporting incidents that they </a:t>
            </a:r>
            <a:r>
              <a:rPr lang="en-US" sz="2000" b="1" dirty="0">
                <a:latin typeface="Verdana" panose="020B0604030504040204" pitchFamily="34" charset="0"/>
                <a:ea typeface="Verdana" panose="020B0604030504040204" pitchFamily="34" charset="0"/>
                <a:cs typeface="Arial" panose="020B0604020202020204" pitchFamily="34" charset="0"/>
              </a:rPr>
              <a:t>overhear</a:t>
            </a:r>
            <a:r>
              <a:rPr lang="en-US" sz="2000" dirty="0">
                <a:latin typeface="Verdana" panose="020B0604030504040204" pitchFamily="34" charset="0"/>
                <a:ea typeface="Verdana" panose="020B0604030504040204" pitchFamily="34" charset="0"/>
                <a:cs typeface="Arial" panose="020B0604020202020204" pitchFamily="34" charset="0"/>
              </a:rPr>
              <a:t> students talking about in a hallway conversation; that a classmate or student mentions during an </a:t>
            </a:r>
            <a:r>
              <a:rPr lang="en-US" sz="2000" b="1" dirty="0">
                <a:latin typeface="Verdana" panose="020B0604030504040204" pitchFamily="34" charset="0"/>
                <a:ea typeface="Verdana" panose="020B0604030504040204" pitchFamily="34" charset="0"/>
                <a:cs typeface="Arial" panose="020B0604020202020204" pitchFamily="34" charset="0"/>
              </a:rPr>
              <a:t>in-class discussion</a:t>
            </a:r>
            <a:r>
              <a:rPr lang="en-US" sz="2000" dirty="0">
                <a:latin typeface="Verdana" panose="020B0604030504040204" pitchFamily="34" charset="0"/>
                <a:ea typeface="Verdana" panose="020B0604030504040204" pitchFamily="34" charset="0"/>
                <a:cs typeface="Arial" panose="020B0604020202020204" pitchFamily="34" charset="0"/>
              </a:rPr>
              <a:t>; that a victim mentions during a </a:t>
            </a:r>
            <a:r>
              <a:rPr lang="en-US" sz="2000" b="1" dirty="0">
                <a:latin typeface="Verdana" panose="020B0604030504040204" pitchFamily="34" charset="0"/>
                <a:ea typeface="Verdana" panose="020B0604030504040204" pitchFamily="34" charset="0"/>
                <a:cs typeface="Arial" panose="020B0604020202020204" pitchFamily="34" charset="0"/>
              </a:rPr>
              <a:t>speech, workshop, or any other form of group presentation</a:t>
            </a:r>
            <a:r>
              <a:rPr lang="en-US" sz="2000" dirty="0">
                <a:latin typeface="Verdana" panose="020B0604030504040204" pitchFamily="34" charset="0"/>
                <a:ea typeface="Verdana" panose="020B0604030504040204" pitchFamily="34" charset="0"/>
                <a:cs typeface="Arial" panose="020B0604020202020204" pitchFamily="34" charset="0"/>
              </a:rPr>
              <a:t>; or that the CSA otherwise learns about in </a:t>
            </a:r>
            <a:r>
              <a:rPr lang="en-US" sz="2000" b="1" dirty="0">
                <a:latin typeface="Verdana" panose="020B0604030504040204" pitchFamily="34" charset="0"/>
                <a:ea typeface="Verdana" panose="020B0604030504040204" pitchFamily="34" charset="0"/>
                <a:cs typeface="Arial" panose="020B0604020202020204" pitchFamily="34" charset="0"/>
              </a:rPr>
              <a:t>an indirect manner</a:t>
            </a:r>
            <a:r>
              <a:rPr lang="en-US" sz="2000" dirty="0">
                <a:latin typeface="Verdana" panose="020B060403050404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106185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4DDE6F-73C0-439D-B6ED-EC242D4CFDEB}"/>
              </a:ext>
            </a:extLst>
          </p:cNvPr>
          <p:cNvSpPr txBox="1"/>
          <p:nvPr/>
        </p:nvSpPr>
        <p:spPr>
          <a:xfrm>
            <a:off x="1946290" y="1000957"/>
            <a:ext cx="9923155" cy="452431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First thing to learn:</a:t>
            </a:r>
          </a:p>
          <a:p>
            <a:pPr algn="ctr">
              <a:spcBef>
                <a:spcPct val="0"/>
              </a:spcBef>
              <a:spcAft>
                <a:spcPts val="1200"/>
              </a:spcAft>
              <a:defRPr/>
            </a:pPr>
            <a:endParaRPr lang="en-US" sz="2000" dirty="0">
              <a:solidFill>
                <a:schemeClr val="accent1">
                  <a:lumMod val="50000"/>
                </a:schemeClr>
              </a:solidFill>
              <a:latin typeface="Verdana" panose="020B0604030504040204" pitchFamily="34" charset="0"/>
              <a:ea typeface="Verdana" panose="020B0604030504040204" pitchFamily="34" charset="0"/>
              <a:cs typeface="Arial"/>
            </a:endParaRPr>
          </a:p>
          <a:p>
            <a:pPr algn="ctr">
              <a:spcBef>
                <a:spcPct val="0"/>
              </a:spcBef>
              <a:spcAft>
                <a:spcPts val="1200"/>
              </a:spcAft>
              <a:defRPr/>
            </a:pPr>
            <a:r>
              <a:rPr lang="en-US" sz="2000" dirty="0">
                <a:solidFill>
                  <a:schemeClr val="tx1"/>
                </a:solidFill>
                <a:latin typeface="Verdana" panose="020B0604030504040204" pitchFamily="34" charset="0"/>
                <a:ea typeface="Verdana" panose="020B0604030504040204" pitchFamily="34" charset="0"/>
                <a:cs typeface="Arial"/>
              </a:rPr>
              <a:t>The Clery Act does not require you to report crimes based on</a:t>
            </a:r>
            <a:br>
              <a:rPr lang="en-US" sz="2000" dirty="0">
                <a:solidFill>
                  <a:schemeClr val="tx1"/>
                </a:solidFill>
                <a:latin typeface="Verdana" panose="020B0604030504040204" pitchFamily="34" charset="0"/>
                <a:ea typeface="Verdana" panose="020B0604030504040204" pitchFamily="34" charset="0"/>
                <a:cs typeface="Arial"/>
              </a:rPr>
            </a:br>
            <a:r>
              <a:rPr lang="en-US" sz="2000" b="1" u="sng" dirty="0">
                <a:solidFill>
                  <a:schemeClr val="tx1"/>
                </a:solidFill>
                <a:latin typeface="Verdana" panose="020B0604030504040204" pitchFamily="34" charset="0"/>
                <a:ea typeface="Verdana" panose="020B0604030504040204" pitchFamily="34" charset="0"/>
                <a:cs typeface="Arial"/>
              </a:rPr>
              <a:t>WHO</a:t>
            </a:r>
            <a:r>
              <a:rPr lang="en-US" sz="2000" dirty="0">
                <a:solidFill>
                  <a:schemeClr val="tx1"/>
                </a:solidFill>
                <a:latin typeface="Verdana" panose="020B0604030504040204" pitchFamily="34" charset="0"/>
                <a:ea typeface="Verdana" panose="020B0604030504040204" pitchFamily="34" charset="0"/>
                <a:cs typeface="Arial"/>
              </a:rPr>
              <a:t> committed the crime.</a:t>
            </a:r>
          </a:p>
          <a:p>
            <a:pPr algn="ctr">
              <a:spcBef>
                <a:spcPct val="0"/>
              </a:spcBef>
              <a:spcAft>
                <a:spcPts val="1200"/>
              </a:spcAft>
              <a:defRPr/>
            </a:pPr>
            <a:endParaRPr lang="en-US" sz="2000"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1200"/>
              </a:spcAft>
              <a:defRPr/>
            </a:pPr>
            <a:r>
              <a:rPr lang="en-US" sz="2000" dirty="0">
                <a:solidFill>
                  <a:schemeClr val="tx1"/>
                </a:solidFill>
                <a:latin typeface="Verdana" panose="020B0604030504040204" pitchFamily="34" charset="0"/>
                <a:ea typeface="Verdana" panose="020B0604030504040204" pitchFamily="34" charset="0"/>
                <a:cs typeface="Arial"/>
              </a:rPr>
              <a:t>The Clery Act requires you to report crimes based on </a:t>
            </a:r>
          </a:p>
          <a:p>
            <a:pPr algn="ctr">
              <a:spcBef>
                <a:spcPct val="0"/>
              </a:spcBef>
              <a:spcAft>
                <a:spcPts val="1200"/>
              </a:spcAft>
              <a:defRPr/>
            </a:pPr>
            <a:endParaRPr lang="en-US" sz="2000"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1200"/>
              </a:spcAft>
              <a:defRPr/>
            </a:pPr>
            <a:r>
              <a:rPr lang="en-US" sz="2400" b="1" u="sng" dirty="0">
                <a:solidFill>
                  <a:srgbClr val="C00000"/>
                </a:solidFill>
                <a:latin typeface="Verdana" panose="020B0604030504040204" pitchFamily="34" charset="0"/>
                <a:ea typeface="Verdana" panose="020B0604030504040204" pitchFamily="34" charset="0"/>
                <a:cs typeface="Arial"/>
              </a:rPr>
              <a:t>WHERE </a:t>
            </a:r>
            <a:r>
              <a:rPr lang="en-US" sz="2400" b="1" dirty="0">
                <a:solidFill>
                  <a:srgbClr val="C00000"/>
                </a:solidFill>
                <a:latin typeface="Verdana" panose="020B0604030504040204" pitchFamily="34" charset="0"/>
                <a:ea typeface="Verdana" panose="020B0604030504040204" pitchFamily="34" charset="0"/>
                <a:cs typeface="Arial"/>
              </a:rPr>
              <a:t>THE CRIME OCCURRED.</a:t>
            </a:r>
          </a:p>
          <a:p>
            <a:pPr algn="ctr">
              <a:spcBef>
                <a:spcPct val="0"/>
              </a:spcBef>
              <a:spcAft>
                <a:spcPts val="1200"/>
              </a:spcAft>
              <a:defRPr/>
            </a:pPr>
            <a:endParaRPr lang="en-US" sz="2000"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1200"/>
              </a:spcAft>
              <a:defRPr/>
            </a:pPr>
            <a:r>
              <a:rPr lang="en-US" sz="2000" dirty="0">
                <a:solidFill>
                  <a:schemeClr val="tx1"/>
                </a:solidFill>
                <a:latin typeface="Verdana" panose="020B0604030504040204" pitchFamily="34" charset="0"/>
                <a:ea typeface="Verdana" panose="020B0604030504040204" pitchFamily="34" charset="0"/>
                <a:cs typeface="Arial"/>
              </a:rPr>
              <a:t>This is referred to as “</a:t>
            </a:r>
            <a:r>
              <a:rPr lang="en-US" sz="2000" b="1" dirty="0">
                <a:solidFill>
                  <a:schemeClr val="tx1"/>
                </a:solidFill>
                <a:latin typeface="Verdana" panose="020B0604030504040204" pitchFamily="34" charset="0"/>
                <a:ea typeface="Verdana" panose="020B0604030504040204" pitchFamily="34" charset="0"/>
                <a:cs typeface="Arial"/>
              </a:rPr>
              <a:t>Clery Geography</a:t>
            </a:r>
            <a:r>
              <a:rPr lang="en-US" sz="2000" dirty="0">
                <a:solidFill>
                  <a:schemeClr val="tx1"/>
                </a:solidFill>
                <a:latin typeface="Verdana" panose="020B0604030504040204" pitchFamily="34" charset="0"/>
                <a:ea typeface="Verdana" panose="020B0604030504040204" pitchFamily="34" charset="0"/>
                <a:cs typeface="Arial"/>
              </a:rPr>
              <a:t>”.</a:t>
            </a:r>
            <a:endParaRPr lang="en-US" sz="2400" dirty="0">
              <a:solidFill>
                <a:schemeClr val="tx1"/>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94075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F29F0-9EB4-447C-9696-A8EEAB4E736D}"/>
              </a:ext>
            </a:extLst>
          </p:cNvPr>
          <p:cNvSpPr txBox="1"/>
          <p:nvPr/>
        </p:nvSpPr>
        <p:spPr>
          <a:xfrm>
            <a:off x="1944211" y="651769"/>
            <a:ext cx="10015752" cy="52075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is Clery Geography?</a:t>
            </a:r>
            <a:endParaRPr lang="en-US" sz="16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endParaRPr>
          </a:p>
          <a:p>
            <a:pPr marL="354330" lvl="0" indent="-285750" defTabSz="914400">
              <a:spcBef>
                <a:spcPct val="20000"/>
              </a:spcBef>
              <a:buSzPct val="76000"/>
              <a:buFont typeface="Arial" panose="020B0604020202020204" pitchFamily="34" charset="0"/>
              <a:buChar char="●"/>
            </a:pPr>
            <a:r>
              <a:rPr lang="en-US"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On-Campus Property</a:t>
            </a:r>
            <a:r>
              <a:rPr lang="en-US"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t>
            </a:r>
          </a:p>
          <a:p>
            <a:pPr marL="811530" lvl="1" indent="-285750">
              <a:spcBef>
                <a:spcPct val="20000"/>
              </a:spcBef>
              <a:buSzPct val="76000"/>
              <a:buFont typeface="Courier New" panose="02070309020205020404" pitchFamily="49" charset="0"/>
              <a:buChar char="o"/>
            </a:pPr>
            <a:r>
              <a:rPr lang="en-US"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Any building or property owned or controlled by COD and within the same reasonably contiguous area (one-mile radius) and used by COD in direct support of, or in a manner related to, COD’s educational purposes.</a:t>
            </a:r>
          </a:p>
          <a:p>
            <a:pPr marL="354330" lvl="0" indent="-285750">
              <a:spcBef>
                <a:spcPct val="20000"/>
              </a:spcBef>
              <a:buSzPct val="76000"/>
              <a:buFont typeface="Arial" panose="020B0604020202020204" pitchFamily="34" charset="0"/>
              <a:buChar char="●"/>
            </a:pPr>
            <a:r>
              <a:rPr lang="en-US"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Non-campus Property</a:t>
            </a:r>
            <a:r>
              <a:rPr lang="en-US"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t>
            </a:r>
          </a:p>
          <a:p>
            <a:pPr marL="651510" lvl="1" indent="-285750">
              <a:spcBef>
                <a:spcPct val="20000"/>
              </a:spcBef>
              <a:buSzPct val="76000"/>
              <a:buFont typeface="Courier New" panose="02070309020205020404" pitchFamily="49" charset="0"/>
              <a:buChar char="o"/>
            </a:pPr>
            <a:r>
              <a:rPr lang="en-US"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Any building or property owned or controlled by a student organization that is officially recognized by COD ; or</a:t>
            </a:r>
          </a:p>
          <a:p>
            <a:pPr marL="651510" lvl="1" indent="-285750">
              <a:spcBef>
                <a:spcPct val="20000"/>
              </a:spcBef>
              <a:buSzPct val="76000"/>
              <a:buFont typeface="Courier New" panose="02070309020205020404" pitchFamily="49" charset="0"/>
              <a:buChar char="o"/>
            </a:pPr>
            <a:r>
              <a:rPr lang="en-US"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Any building or property owned or controlled by COD that is used in direct support of, or in relation to, COD’s educational purposes, is frequently used by students, and is not within the same reasonably contiguous geographic area of the institution.</a:t>
            </a:r>
          </a:p>
          <a:p>
            <a:pPr marL="651510" lvl="1" indent="-285750">
              <a:spcBef>
                <a:spcPct val="20000"/>
              </a:spcBef>
              <a:buSzPct val="76000"/>
              <a:buFont typeface="Courier New" panose="02070309020205020404" pitchFamily="49" charset="0"/>
              <a:buChar char="o"/>
            </a:pPr>
            <a:r>
              <a:rPr lang="en-US"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This includes, but is not limited to: Indio Performing Arts Center, PaCE</a:t>
            </a:r>
          </a:p>
          <a:p>
            <a:pPr marL="354330" lvl="0" indent="-285750">
              <a:spcBef>
                <a:spcPct val="20000"/>
              </a:spcBef>
              <a:buSzPct val="76000"/>
              <a:buFont typeface="Arial" panose="020B0604020202020204" pitchFamily="34" charset="0"/>
              <a:buChar char="●"/>
            </a:pPr>
            <a:r>
              <a:rPr lang="en-US"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Public Property:</a:t>
            </a:r>
          </a:p>
          <a:p>
            <a:pPr marL="651510" lvl="1" indent="-285750">
              <a:spcBef>
                <a:spcPct val="20000"/>
              </a:spcBef>
              <a:buSzPct val="76000"/>
              <a:buFont typeface="Courier New" panose="02070309020205020404" pitchFamily="49" charset="0"/>
              <a:buChar char="o"/>
            </a:pPr>
            <a:r>
              <a:rPr lang="en-US"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The streets and sidewalks adjacent to “On-Campus Property”.</a:t>
            </a:r>
            <a:endParaRPr lang="en-US" sz="1600" dirty="0">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651510" lvl="1" indent="-285750" defTabSz="914400">
              <a:spcBef>
                <a:spcPct val="20000"/>
              </a:spcBef>
              <a:buSzPct val="76000"/>
              <a:buFont typeface="Courier New" panose="02070309020205020404" pitchFamily="49" charset="0"/>
              <a:buChar char="o"/>
            </a:pP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37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EE92F-6620-4741-92EA-967769DC885F}"/>
              </a:ext>
            </a:extLst>
          </p:cNvPr>
          <p:cNvSpPr txBox="1"/>
          <p:nvPr/>
        </p:nvSpPr>
        <p:spPr>
          <a:xfrm>
            <a:off x="1811045" y="660647"/>
            <a:ext cx="10095651" cy="51398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Location, Location, Location</a:t>
            </a:r>
            <a:endParaRPr lang="en-US" sz="20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a:p>
            <a:pPr marL="68580" lvl="0">
              <a:spcBef>
                <a:spcPct val="20000"/>
              </a:spcBef>
              <a:buSzPct val="76000"/>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COD’s Clery Geography includes off-campus locations that are controlled by COD, support or are used for COD’s educational purposes, and are frequently used by students.  This includes, but is not limited to:</a:t>
            </a:r>
          </a:p>
          <a:p>
            <a:pPr marL="354330" lvl="0" indent="-285750">
              <a:spcBef>
                <a:spcPct val="20000"/>
              </a:spcBef>
              <a:buSzPct val="76000"/>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Athletic facilities during COD-controlled athletic events</a:t>
            </a:r>
          </a:p>
          <a:p>
            <a:pPr marL="354330" lvl="0" indent="-285750">
              <a:spcBef>
                <a:spcPct val="20000"/>
              </a:spcBef>
              <a:buSzPct val="76000"/>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Vans or other mobile classrooms owned or controlled by COD that carry students for educational purposes</a:t>
            </a:r>
          </a:p>
          <a:p>
            <a:pPr marL="354330" lvl="0" indent="-285750">
              <a:spcBef>
                <a:spcPct val="20000"/>
              </a:spcBef>
              <a:buSzPct val="76000"/>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COD sponsored short-stay “away” trips for its students (more than one night)</a:t>
            </a:r>
          </a:p>
          <a:p>
            <a:pPr marL="354330" lvl="0" indent="-285750">
              <a:spcBef>
                <a:spcPct val="20000"/>
              </a:spcBef>
              <a:buSzPct val="76000"/>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COD Extension buildings on high school campuses</a:t>
            </a:r>
          </a:p>
          <a:p>
            <a:pPr marL="354330" lvl="0" indent="-285750">
              <a:spcBef>
                <a:spcPct val="20000"/>
              </a:spcBef>
              <a:buSzPct val="76000"/>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ctr">
              <a:spcBef>
                <a:spcPct val="0"/>
              </a:spcBef>
              <a:spcAft>
                <a:spcPts val="1200"/>
              </a:spcAft>
              <a:defRPr/>
            </a:pPr>
            <a:r>
              <a:rPr lang="en-US" sz="2000" b="1" dirty="0">
                <a:solidFill>
                  <a:srgbClr val="FF0000"/>
                </a:solidFill>
                <a:latin typeface="Verdana" panose="020B0604030504040204" pitchFamily="34" charset="0"/>
                <a:ea typeface="Verdana" panose="020B0604030504040204" pitchFamily="34" charset="0"/>
                <a:cs typeface="Arial"/>
              </a:rPr>
              <a:t>WHEN IN DOUBT, REPORT IT!</a:t>
            </a:r>
          </a:p>
          <a:p>
            <a:pPr algn="ctr">
              <a:spcBef>
                <a:spcPct val="0"/>
              </a:spcBef>
              <a:spcAft>
                <a:spcPts val="1200"/>
              </a:spcAft>
              <a:defRPr/>
            </a:pPr>
            <a:r>
              <a:rPr lang="en-US" sz="2000" dirty="0">
                <a:solidFill>
                  <a:srgbClr val="FF0000"/>
                </a:solidFill>
                <a:latin typeface="Verdana" panose="020B0604030504040204" pitchFamily="34" charset="0"/>
                <a:ea typeface="Verdana" panose="020B0604030504040204" pitchFamily="34" charset="0"/>
                <a:cs typeface="Arial"/>
              </a:rPr>
              <a:t>If you are unclear or unsure how to classify a particular location, </a:t>
            </a:r>
            <a:br>
              <a:rPr lang="en-US" sz="2000" dirty="0">
                <a:solidFill>
                  <a:srgbClr val="FF0000"/>
                </a:solidFill>
                <a:latin typeface="Verdana" panose="020B0604030504040204" pitchFamily="34" charset="0"/>
                <a:ea typeface="Verdana" panose="020B0604030504040204" pitchFamily="34" charset="0"/>
                <a:cs typeface="Arial"/>
              </a:rPr>
            </a:br>
            <a:r>
              <a:rPr lang="en-US" sz="2000" dirty="0">
                <a:solidFill>
                  <a:srgbClr val="FF0000"/>
                </a:solidFill>
                <a:latin typeface="Verdana" panose="020B0604030504040204" pitchFamily="34" charset="0"/>
                <a:ea typeface="Verdana" panose="020B0604030504040204" pitchFamily="34" charset="0"/>
                <a:cs typeface="Arial"/>
              </a:rPr>
              <a:t>please contact the CODPSD.</a:t>
            </a:r>
            <a:endPar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544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539A5-B02F-4083-BCAC-60F56F042E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3000"/>
                    </a14:imgEffect>
                  </a14:imgLayer>
                </a14:imgProps>
              </a:ext>
            </a:extLst>
          </a:blip>
          <a:stretch>
            <a:fillRect/>
          </a:stretch>
        </p:blipFill>
        <p:spPr>
          <a:xfrm>
            <a:off x="3667333" y="835762"/>
            <a:ext cx="5262747" cy="5186475"/>
          </a:xfrm>
          <a:prstGeom prst="rect">
            <a:avLst/>
          </a:prstGeom>
          <a:solidFill>
            <a:srgbClr val="FFFF00"/>
          </a:solidFill>
        </p:spPr>
      </p:pic>
      <p:sp>
        <p:nvSpPr>
          <p:cNvPr id="5" name="Rectangle 4">
            <a:extLst>
              <a:ext uri="{FF2B5EF4-FFF2-40B4-BE49-F238E27FC236}">
                <a16:creationId xmlns:a16="http://schemas.microsoft.com/office/drawing/2014/main" id="{2C73CD32-A0BF-47FD-8CC9-1784DBE8D171}"/>
              </a:ext>
            </a:extLst>
          </p:cNvPr>
          <p:cNvSpPr/>
          <p:nvPr/>
        </p:nvSpPr>
        <p:spPr>
          <a:xfrm>
            <a:off x="5442012" y="2086252"/>
            <a:ext cx="1713390" cy="1766657"/>
          </a:xfrm>
          <a:prstGeom prst="rect">
            <a:avLst/>
          </a:prstGeom>
          <a:blipFill dpi="0" rotWithShape="1">
            <a:blip r:embed="rId4">
              <a:alphaModFix amt="51000"/>
            </a:blip>
            <a:srcRect/>
            <a:tile tx="0" ty="0" sx="100000" sy="100000" flip="none" algn="tl"/>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1C761C-369B-421B-8F03-F44E97349BFA}"/>
              </a:ext>
            </a:extLst>
          </p:cNvPr>
          <p:cNvSpPr/>
          <p:nvPr/>
        </p:nvSpPr>
        <p:spPr>
          <a:xfrm>
            <a:off x="1244989" y="5370725"/>
            <a:ext cx="323557" cy="19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47658A-D1E1-4485-9D7B-DC176EC3F4D5}"/>
              </a:ext>
            </a:extLst>
          </p:cNvPr>
          <p:cNvSpPr txBox="1"/>
          <p:nvPr/>
        </p:nvSpPr>
        <p:spPr>
          <a:xfrm>
            <a:off x="1730325" y="4740812"/>
            <a:ext cx="1937007" cy="923330"/>
          </a:xfrm>
          <a:prstGeom prst="rect">
            <a:avLst/>
          </a:prstGeom>
          <a:noFill/>
        </p:spPr>
        <p:txBody>
          <a:bodyPr wrap="square" rtlCol="0">
            <a:spAutoFit/>
          </a:bodyPr>
          <a:lstStyle/>
          <a:p>
            <a:r>
              <a:rPr lang="en-US" dirty="0"/>
              <a:t>On Campus</a:t>
            </a:r>
          </a:p>
          <a:p>
            <a:endParaRPr lang="en-US" dirty="0"/>
          </a:p>
          <a:p>
            <a:r>
              <a:rPr lang="en-US" dirty="0"/>
              <a:t>Public Property</a:t>
            </a:r>
          </a:p>
        </p:txBody>
      </p:sp>
      <p:sp>
        <p:nvSpPr>
          <p:cNvPr id="8" name="Rectangle 7">
            <a:extLst>
              <a:ext uri="{FF2B5EF4-FFF2-40B4-BE49-F238E27FC236}">
                <a16:creationId xmlns:a16="http://schemas.microsoft.com/office/drawing/2014/main" id="{70F65849-DF2C-40A5-9AC0-1716293E40C7}"/>
              </a:ext>
            </a:extLst>
          </p:cNvPr>
          <p:cNvSpPr/>
          <p:nvPr/>
        </p:nvSpPr>
        <p:spPr>
          <a:xfrm>
            <a:off x="1244989" y="4847876"/>
            <a:ext cx="323557" cy="196948"/>
          </a:xfrm>
          <a:prstGeom prst="rect">
            <a:avLst/>
          </a:prstGeom>
          <a:blipFill>
            <a:blip r:embed="rId4"/>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25F8A6-0E43-4075-874A-6CD285FA00B7}"/>
              </a:ext>
            </a:extLst>
          </p:cNvPr>
          <p:cNvSpPr txBox="1"/>
          <p:nvPr/>
        </p:nvSpPr>
        <p:spPr>
          <a:xfrm>
            <a:off x="872197" y="1153551"/>
            <a:ext cx="2658794" cy="954107"/>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Palm Desert Campus</a:t>
            </a:r>
          </a:p>
        </p:txBody>
      </p:sp>
    </p:spTree>
    <p:extLst>
      <p:ext uri="{BB962C8B-B14F-4D97-AF65-F5344CB8AC3E}">
        <p14:creationId xmlns:p14="http://schemas.microsoft.com/office/powerpoint/2010/main" val="65170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C761C-369B-421B-8F03-F44E97349BFA}"/>
              </a:ext>
            </a:extLst>
          </p:cNvPr>
          <p:cNvSpPr/>
          <p:nvPr/>
        </p:nvSpPr>
        <p:spPr>
          <a:xfrm>
            <a:off x="1244989" y="5370725"/>
            <a:ext cx="323557" cy="19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47658A-D1E1-4485-9D7B-DC176EC3F4D5}"/>
              </a:ext>
            </a:extLst>
          </p:cNvPr>
          <p:cNvSpPr txBox="1"/>
          <p:nvPr/>
        </p:nvSpPr>
        <p:spPr>
          <a:xfrm>
            <a:off x="1730325" y="4740812"/>
            <a:ext cx="1937007" cy="923330"/>
          </a:xfrm>
          <a:prstGeom prst="rect">
            <a:avLst/>
          </a:prstGeom>
          <a:noFill/>
        </p:spPr>
        <p:txBody>
          <a:bodyPr wrap="square" rtlCol="0">
            <a:spAutoFit/>
          </a:bodyPr>
          <a:lstStyle/>
          <a:p>
            <a:r>
              <a:rPr lang="en-US" dirty="0"/>
              <a:t>On Campus</a:t>
            </a:r>
          </a:p>
          <a:p>
            <a:endParaRPr lang="en-US" dirty="0"/>
          </a:p>
          <a:p>
            <a:r>
              <a:rPr lang="en-US" dirty="0"/>
              <a:t>Public Property</a:t>
            </a:r>
          </a:p>
        </p:txBody>
      </p:sp>
      <p:sp>
        <p:nvSpPr>
          <p:cNvPr id="8" name="Rectangle 7">
            <a:extLst>
              <a:ext uri="{FF2B5EF4-FFF2-40B4-BE49-F238E27FC236}">
                <a16:creationId xmlns:a16="http://schemas.microsoft.com/office/drawing/2014/main" id="{70F65849-DF2C-40A5-9AC0-1716293E40C7}"/>
              </a:ext>
            </a:extLst>
          </p:cNvPr>
          <p:cNvSpPr/>
          <p:nvPr/>
        </p:nvSpPr>
        <p:spPr>
          <a:xfrm>
            <a:off x="1244989" y="4847876"/>
            <a:ext cx="323557" cy="196948"/>
          </a:xfrm>
          <a:prstGeom prst="rect">
            <a:avLst/>
          </a:prstGeom>
          <a:blipFill>
            <a:blip r:embed="rId2"/>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25F8A6-0E43-4075-874A-6CD285FA00B7}"/>
              </a:ext>
            </a:extLst>
          </p:cNvPr>
          <p:cNvSpPr txBox="1"/>
          <p:nvPr/>
        </p:nvSpPr>
        <p:spPr>
          <a:xfrm>
            <a:off x="872196" y="1153551"/>
            <a:ext cx="3038622" cy="1815882"/>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West Valley Palm Springs</a:t>
            </a:r>
          </a:p>
          <a:p>
            <a:r>
              <a:rPr lang="en-US" sz="2800" b="1" dirty="0">
                <a:latin typeface="Verdana" panose="020B0604030504040204" pitchFamily="34" charset="0"/>
                <a:ea typeface="Verdana" panose="020B0604030504040204" pitchFamily="34" charset="0"/>
              </a:rPr>
              <a:t>Temporary Campus</a:t>
            </a:r>
          </a:p>
        </p:txBody>
      </p:sp>
      <p:pic>
        <p:nvPicPr>
          <p:cNvPr id="3" name="Picture 2">
            <a:extLst>
              <a:ext uri="{FF2B5EF4-FFF2-40B4-BE49-F238E27FC236}">
                <a16:creationId xmlns:a16="http://schemas.microsoft.com/office/drawing/2014/main" id="{F351718D-9618-4EE1-B300-F91C0B54CBEE}"/>
              </a:ext>
            </a:extLst>
          </p:cNvPr>
          <p:cNvPicPr>
            <a:picLocks noChangeAspect="1"/>
          </p:cNvPicPr>
          <p:nvPr/>
        </p:nvPicPr>
        <p:blipFill>
          <a:blip r:embed="rId3"/>
          <a:stretch>
            <a:fillRect/>
          </a:stretch>
        </p:blipFill>
        <p:spPr>
          <a:xfrm>
            <a:off x="5291065" y="1804521"/>
            <a:ext cx="4057650" cy="3314700"/>
          </a:xfrm>
          <a:prstGeom prst="rect">
            <a:avLst/>
          </a:prstGeom>
        </p:spPr>
      </p:pic>
      <p:sp>
        <p:nvSpPr>
          <p:cNvPr id="10" name="Rectangle 9">
            <a:extLst>
              <a:ext uri="{FF2B5EF4-FFF2-40B4-BE49-F238E27FC236}">
                <a16:creationId xmlns:a16="http://schemas.microsoft.com/office/drawing/2014/main" id="{CA0F0AED-B9FA-470C-9408-F431535EDE2B}"/>
              </a:ext>
            </a:extLst>
          </p:cNvPr>
          <p:cNvSpPr/>
          <p:nvPr/>
        </p:nvSpPr>
        <p:spPr>
          <a:xfrm>
            <a:off x="5613008" y="2082019"/>
            <a:ext cx="3615397" cy="2765858"/>
          </a:xfrm>
          <a:prstGeom prst="rect">
            <a:avLst/>
          </a:prstGeom>
          <a:blipFill dpi="0" rotWithShape="1">
            <a:blip r:embed="rId2">
              <a:alphaModFix amt="51000"/>
            </a:blip>
            <a:srcRect/>
            <a:tile tx="0" ty="0" sx="100000" sy="100000" flip="none" algn="tl"/>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84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C761C-369B-421B-8F03-F44E97349BFA}"/>
              </a:ext>
            </a:extLst>
          </p:cNvPr>
          <p:cNvSpPr/>
          <p:nvPr/>
        </p:nvSpPr>
        <p:spPr>
          <a:xfrm>
            <a:off x="1244989" y="5370725"/>
            <a:ext cx="323557" cy="19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47658A-D1E1-4485-9D7B-DC176EC3F4D5}"/>
              </a:ext>
            </a:extLst>
          </p:cNvPr>
          <p:cNvSpPr txBox="1"/>
          <p:nvPr/>
        </p:nvSpPr>
        <p:spPr>
          <a:xfrm>
            <a:off x="1730325" y="4740812"/>
            <a:ext cx="1937007" cy="923330"/>
          </a:xfrm>
          <a:prstGeom prst="rect">
            <a:avLst/>
          </a:prstGeom>
          <a:noFill/>
        </p:spPr>
        <p:txBody>
          <a:bodyPr wrap="square" rtlCol="0">
            <a:spAutoFit/>
          </a:bodyPr>
          <a:lstStyle/>
          <a:p>
            <a:r>
              <a:rPr lang="en-US" dirty="0"/>
              <a:t>On Campus</a:t>
            </a:r>
          </a:p>
          <a:p>
            <a:endParaRPr lang="en-US" dirty="0"/>
          </a:p>
          <a:p>
            <a:r>
              <a:rPr lang="en-US" dirty="0"/>
              <a:t>Public Property</a:t>
            </a:r>
          </a:p>
        </p:txBody>
      </p:sp>
      <p:sp>
        <p:nvSpPr>
          <p:cNvPr id="8" name="Rectangle 7">
            <a:extLst>
              <a:ext uri="{FF2B5EF4-FFF2-40B4-BE49-F238E27FC236}">
                <a16:creationId xmlns:a16="http://schemas.microsoft.com/office/drawing/2014/main" id="{70F65849-DF2C-40A5-9AC0-1716293E40C7}"/>
              </a:ext>
            </a:extLst>
          </p:cNvPr>
          <p:cNvSpPr/>
          <p:nvPr/>
        </p:nvSpPr>
        <p:spPr>
          <a:xfrm>
            <a:off x="1244989" y="4847876"/>
            <a:ext cx="323557" cy="196948"/>
          </a:xfrm>
          <a:prstGeom prst="rect">
            <a:avLst/>
          </a:prstGeom>
          <a:blipFill>
            <a:blip r:embed="rId2"/>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25F8A6-0E43-4075-874A-6CD285FA00B7}"/>
              </a:ext>
            </a:extLst>
          </p:cNvPr>
          <p:cNvSpPr txBox="1"/>
          <p:nvPr/>
        </p:nvSpPr>
        <p:spPr>
          <a:xfrm>
            <a:off x="872197" y="1153551"/>
            <a:ext cx="2658794" cy="1384995"/>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Indio</a:t>
            </a:r>
          </a:p>
          <a:p>
            <a:r>
              <a:rPr lang="en-US" sz="2800" b="1" dirty="0">
                <a:latin typeface="Verdana" panose="020B0604030504040204" pitchFamily="34" charset="0"/>
                <a:ea typeface="Verdana" panose="020B0604030504040204" pitchFamily="34" charset="0"/>
              </a:rPr>
              <a:t>East Valley Campus</a:t>
            </a:r>
          </a:p>
        </p:txBody>
      </p:sp>
      <p:pic>
        <p:nvPicPr>
          <p:cNvPr id="3" name="Picture 2">
            <a:extLst>
              <a:ext uri="{FF2B5EF4-FFF2-40B4-BE49-F238E27FC236}">
                <a16:creationId xmlns:a16="http://schemas.microsoft.com/office/drawing/2014/main" id="{6EE8D9B5-67FB-4578-9F26-9C19D7A4C8FF}"/>
              </a:ext>
            </a:extLst>
          </p:cNvPr>
          <p:cNvPicPr>
            <a:picLocks noChangeAspect="1"/>
          </p:cNvPicPr>
          <p:nvPr/>
        </p:nvPicPr>
        <p:blipFill>
          <a:blip r:embed="rId3"/>
          <a:stretch>
            <a:fillRect/>
          </a:stretch>
        </p:blipFill>
        <p:spPr>
          <a:xfrm>
            <a:off x="6003536" y="1323975"/>
            <a:ext cx="2657475" cy="4210050"/>
          </a:xfrm>
          <a:prstGeom prst="rect">
            <a:avLst/>
          </a:prstGeom>
        </p:spPr>
      </p:pic>
      <p:sp>
        <p:nvSpPr>
          <p:cNvPr id="9" name="Rectangle 8">
            <a:extLst>
              <a:ext uri="{FF2B5EF4-FFF2-40B4-BE49-F238E27FC236}">
                <a16:creationId xmlns:a16="http://schemas.microsoft.com/office/drawing/2014/main" id="{ECC11D49-0B5F-4B49-ACEB-A5CA899BEF2A}"/>
              </a:ext>
            </a:extLst>
          </p:cNvPr>
          <p:cNvSpPr/>
          <p:nvPr/>
        </p:nvSpPr>
        <p:spPr>
          <a:xfrm>
            <a:off x="6443003" y="1659988"/>
            <a:ext cx="2110154" cy="3710737"/>
          </a:xfrm>
          <a:prstGeom prst="rect">
            <a:avLst/>
          </a:prstGeom>
          <a:blipFill dpi="0" rotWithShape="1">
            <a:blip r:embed="rId2">
              <a:alphaModFix amt="51000"/>
            </a:blip>
            <a:srcRect/>
            <a:tile tx="0" ty="0" sx="100000" sy="100000" flip="none" algn="tl"/>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01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C761C-369B-421B-8F03-F44E97349BFA}"/>
              </a:ext>
            </a:extLst>
          </p:cNvPr>
          <p:cNvSpPr/>
          <p:nvPr/>
        </p:nvSpPr>
        <p:spPr>
          <a:xfrm>
            <a:off x="1244989" y="5370725"/>
            <a:ext cx="323557" cy="19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47658A-D1E1-4485-9D7B-DC176EC3F4D5}"/>
              </a:ext>
            </a:extLst>
          </p:cNvPr>
          <p:cNvSpPr txBox="1"/>
          <p:nvPr/>
        </p:nvSpPr>
        <p:spPr>
          <a:xfrm>
            <a:off x="1730325" y="4740812"/>
            <a:ext cx="1937007" cy="923330"/>
          </a:xfrm>
          <a:prstGeom prst="rect">
            <a:avLst/>
          </a:prstGeom>
          <a:noFill/>
        </p:spPr>
        <p:txBody>
          <a:bodyPr wrap="square" rtlCol="0">
            <a:spAutoFit/>
          </a:bodyPr>
          <a:lstStyle/>
          <a:p>
            <a:r>
              <a:rPr lang="en-US" dirty="0"/>
              <a:t>On Campus</a:t>
            </a:r>
          </a:p>
          <a:p>
            <a:endParaRPr lang="en-US" dirty="0"/>
          </a:p>
          <a:p>
            <a:r>
              <a:rPr lang="en-US" dirty="0"/>
              <a:t>Public Property</a:t>
            </a:r>
          </a:p>
        </p:txBody>
      </p:sp>
      <p:sp>
        <p:nvSpPr>
          <p:cNvPr id="8" name="Rectangle 7">
            <a:extLst>
              <a:ext uri="{FF2B5EF4-FFF2-40B4-BE49-F238E27FC236}">
                <a16:creationId xmlns:a16="http://schemas.microsoft.com/office/drawing/2014/main" id="{70F65849-DF2C-40A5-9AC0-1716293E40C7}"/>
              </a:ext>
            </a:extLst>
          </p:cNvPr>
          <p:cNvSpPr/>
          <p:nvPr/>
        </p:nvSpPr>
        <p:spPr>
          <a:xfrm>
            <a:off x="1244989" y="4847876"/>
            <a:ext cx="323557" cy="196948"/>
          </a:xfrm>
          <a:prstGeom prst="rect">
            <a:avLst/>
          </a:prstGeom>
          <a:blipFill>
            <a:blip r:embed="rId2"/>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25F8A6-0E43-4075-874A-6CD285FA00B7}"/>
              </a:ext>
            </a:extLst>
          </p:cNvPr>
          <p:cNvSpPr txBox="1"/>
          <p:nvPr/>
        </p:nvSpPr>
        <p:spPr>
          <a:xfrm>
            <a:off x="872197" y="1153551"/>
            <a:ext cx="2658794" cy="1384995"/>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Mecca Thermal Campus</a:t>
            </a:r>
          </a:p>
        </p:txBody>
      </p:sp>
      <p:pic>
        <p:nvPicPr>
          <p:cNvPr id="3" name="Picture 2">
            <a:extLst>
              <a:ext uri="{FF2B5EF4-FFF2-40B4-BE49-F238E27FC236}">
                <a16:creationId xmlns:a16="http://schemas.microsoft.com/office/drawing/2014/main" id="{38C0086C-1C72-4D84-982D-BF2B7BCA4D14}"/>
              </a:ext>
            </a:extLst>
          </p:cNvPr>
          <p:cNvPicPr>
            <a:picLocks noChangeAspect="1"/>
          </p:cNvPicPr>
          <p:nvPr/>
        </p:nvPicPr>
        <p:blipFill>
          <a:blip r:embed="rId3"/>
          <a:stretch>
            <a:fillRect/>
          </a:stretch>
        </p:blipFill>
        <p:spPr>
          <a:xfrm>
            <a:off x="4823310" y="1559390"/>
            <a:ext cx="5333563" cy="4104752"/>
          </a:xfrm>
          <a:prstGeom prst="rect">
            <a:avLst/>
          </a:prstGeom>
        </p:spPr>
      </p:pic>
      <p:sp>
        <p:nvSpPr>
          <p:cNvPr id="9" name="Rectangle 8">
            <a:extLst>
              <a:ext uri="{FF2B5EF4-FFF2-40B4-BE49-F238E27FC236}">
                <a16:creationId xmlns:a16="http://schemas.microsoft.com/office/drawing/2014/main" id="{A5CC0AFB-6A9B-4E3F-92A2-D58049564DCF}"/>
              </a:ext>
            </a:extLst>
          </p:cNvPr>
          <p:cNvSpPr/>
          <p:nvPr/>
        </p:nvSpPr>
        <p:spPr>
          <a:xfrm>
            <a:off x="5120640" y="1885071"/>
            <a:ext cx="4304714" cy="3682602"/>
          </a:xfrm>
          <a:prstGeom prst="rect">
            <a:avLst/>
          </a:prstGeom>
          <a:blipFill dpi="0" rotWithShape="1">
            <a:blip r:embed="rId2">
              <a:alphaModFix amt="51000"/>
            </a:blip>
            <a:srcRect/>
            <a:tile tx="0" ty="0" sx="100000" sy="100000" flip="none" algn="tl"/>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7F1F9A-D0C3-4352-84C1-051296119F03}"/>
              </a:ext>
            </a:extLst>
          </p:cNvPr>
          <p:cNvSpPr txBox="1"/>
          <p:nvPr/>
        </p:nvSpPr>
        <p:spPr>
          <a:xfrm>
            <a:off x="1477108" y="1678865"/>
            <a:ext cx="9537895" cy="4985980"/>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Throughout this presentation the College of the Desert Public Safety Department will be referred to as CODPSD.</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Local law enforcement agencies referred to as having jurisdiction wherein College of the Desert has properties may refer to: Riverside County Sheriff’s Department “RSD”, Palm Springs Police Department “PSPD”, Indio Police Department “IPD”, Cathedral City Police Department “CCPD”, Desert Hot Springs Police Department “DHSPD”.</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The Annual Security Report may also be referred to as ASR.</a:t>
            </a:r>
          </a:p>
          <a:p>
            <a:endParaRPr lang="en-US" dirty="0"/>
          </a:p>
          <a:p>
            <a:endParaRPr lang="en-US" dirty="0"/>
          </a:p>
          <a:p>
            <a:endParaRPr lang="en-US" dirty="0"/>
          </a:p>
        </p:txBody>
      </p:sp>
    </p:spTree>
    <p:extLst>
      <p:ext uri="{BB962C8B-B14F-4D97-AF65-F5344CB8AC3E}">
        <p14:creationId xmlns:p14="http://schemas.microsoft.com/office/powerpoint/2010/main" val="312063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C761C-369B-421B-8F03-F44E97349BFA}"/>
              </a:ext>
            </a:extLst>
          </p:cNvPr>
          <p:cNvSpPr/>
          <p:nvPr/>
        </p:nvSpPr>
        <p:spPr>
          <a:xfrm>
            <a:off x="1244989" y="5370725"/>
            <a:ext cx="323557" cy="19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47658A-D1E1-4485-9D7B-DC176EC3F4D5}"/>
              </a:ext>
            </a:extLst>
          </p:cNvPr>
          <p:cNvSpPr txBox="1"/>
          <p:nvPr/>
        </p:nvSpPr>
        <p:spPr>
          <a:xfrm>
            <a:off x="1730325" y="4740812"/>
            <a:ext cx="1937007" cy="923330"/>
          </a:xfrm>
          <a:prstGeom prst="rect">
            <a:avLst/>
          </a:prstGeom>
          <a:noFill/>
        </p:spPr>
        <p:txBody>
          <a:bodyPr wrap="square" rtlCol="0">
            <a:spAutoFit/>
          </a:bodyPr>
          <a:lstStyle/>
          <a:p>
            <a:r>
              <a:rPr lang="en-US" dirty="0"/>
              <a:t>On Campus</a:t>
            </a:r>
          </a:p>
          <a:p>
            <a:endParaRPr lang="en-US" dirty="0"/>
          </a:p>
          <a:p>
            <a:r>
              <a:rPr lang="en-US" dirty="0"/>
              <a:t>Public Property</a:t>
            </a:r>
          </a:p>
        </p:txBody>
      </p:sp>
      <p:sp>
        <p:nvSpPr>
          <p:cNvPr id="8" name="Rectangle 7">
            <a:extLst>
              <a:ext uri="{FF2B5EF4-FFF2-40B4-BE49-F238E27FC236}">
                <a16:creationId xmlns:a16="http://schemas.microsoft.com/office/drawing/2014/main" id="{70F65849-DF2C-40A5-9AC0-1716293E40C7}"/>
              </a:ext>
            </a:extLst>
          </p:cNvPr>
          <p:cNvSpPr/>
          <p:nvPr/>
        </p:nvSpPr>
        <p:spPr>
          <a:xfrm>
            <a:off x="1244989" y="4847876"/>
            <a:ext cx="323557" cy="196948"/>
          </a:xfrm>
          <a:prstGeom prst="rect">
            <a:avLst/>
          </a:prstGeom>
          <a:blipFill>
            <a:blip r:embed="rId2"/>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25F8A6-0E43-4075-874A-6CD285FA00B7}"/>
              </a:ext>
            </a:extLst>
          </p:cNvPr>
          <p:cNvSpPr txBox="1"/>
          <p:nvPr/>
        </p:nvSpPr>
        <p:spPr>
          <a:xfrm>
            <a:off x="872197" y="1153551"/>
            <a:ext cx="2658794" cy="1384995"/>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KCOD-</a:t>
            </a:r>
          </a:p>
          <a:p>
            <a:r>
              <a:rPr lang="en-US" sz="2800" b="1" dirty="0">
                <a:latin typeface="Verdana" panose="020B0604030504040204" pitchFamily="34" charset="0"/>
                <a:ea typeface="Verdana" panose="020B0604030504040204" pitchFamily="34" charset="0"/>
              </a:rPr>
              <a:t>Palm Desert Campus</a:t>
            </a:r>
          </a:p>
        </p:txBody>
      </p:sp>
      <p:pic>
        <p:nvPicPr>
          <p:cNvPr id="4" name="Picture 3">
            <a:extLst>
              <a:ext uri="{FF2B5EF4-FFF2-40B4-BE49-F238E27FC236}">
                <a16:creationId xmlns:a16="http://schemas.microsoft.com/office/drawing/2014/main" id="{26DA7BFF-9023-4F88-9EB8-98D03FFFE1C4}"/>
              </a:ext>
            </a:extLst>
          </p:cNvPr>
          <p:cNvPicPr>
            <a:picLocks noChangeAspect="1"/>
          </p:cNvPicPr>
          <p:nvPr/>
        </p:nvPicPr>
        <p:blipFill>
          <a:blip r:embed="rId3"/>
          <a:stretch>
            <a:fillRect/>
          </a:stretch>
        </p:blipFill>
        <p:spPr>
          <a:xfrm>
            <a:off x="4829793" y="1230371"/>
            <a:ext cx="5228607" cy="4514660"/>
          </a:xfrm>
          <a:prstGeom prst="rect">
            <a:avLst/>
          </a:prstGeom>
        </p:spPr>
      </p:pic>
      <p:sp>
        <p:nvSpPr>
          <p:cNvPr id="9" name="Rectangle 8">
            <a:extLst>
              <a:ext uri="{FF2B5EF4-FFF2-40B4-BE49-F238E27FC236}">
                <a16:creationId xmlns:a16="http://schemas.microsoft.com/office/drawing/2014/main" id="{A5CC0AFB-6A9B-4E3F-92A2-D58049564DCF}"/>
              </a:ext>
            </a:extLst>
          </p:cNvPr>
          <p:cNvSpPr/>
          <p:nvPr/>
        </p:nvSpPr>
        <p:spPr>
          <a:xfrm>
            <a:off x="5701990" y="2799470"/>
            <a:ext cx="4304714" cy="2768203"/>
          </a:xfrm>
          <a:prstGeom prst="rect">
            <a:avLst/>
          </a:prstGeom>
          <a:blipFill dpi="0" rotWithShape="1">
            <a:blip r:embed="rId2">
              <a:alphaModFix amt="51000"/>
            </a:blip>
            <a:srcRect/>
            <a:tile tx="0" ty="0" sx="100000" sy="100000" flip="none" algn="tl"/>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02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C761C-369B-421B-8F03-F44E97349BFA}"/>
              </a:ext>
            </a:extLst>
          </p:cNvPr>
          <p:cNvSpPr/>
          <p:nvPr/>
        </p:nvSpPr>
        <p:spPr>
          <a:xfrm>
            <a:off x="1244989" y="5370725"/>
            <a:ext cx="323557" cy="19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47658A-D1E1-4485-9D7B-DC176EC3F4D5}"/>
              </a:ext>
            </a:extLst>
          </p:cNvPr>
          <p:cNvSpPr txBox="1"/>
          <p:nvPr/>
        </p:nvSpPr>
        <p:spPr>
          <a:xfrm>
            <a:off x="1730325" y="4740812"/>
            <a:ext cx="1937007" cy="923330"/>
          </a:xfrm>
          <a:prstGeom prst="rect">
            <a:avLst/>
          </a:prstGeom>
          <a:noFill/>
        </p:spPr>
        <p:txBody>
          <a:bodyPr wrap="square" rtlCol="0">
            <a:spAutoFit/>
          </a:bodyPr>
          <a:lstStyle/>
          <a:p>
            <a:r>
              <a:rPr lang="en-US" dirty="0"/>
              <a:t>On Campus</a:t>
            </a:r>
          </a:p>
          <a:p>
            <a:endParaRPr lang="en-US" dirty="0"/>
          </a:p>
          <a:p>
            <a:r>
              <a:rPr lang="en-US" dirty="0"/>
              <a:t>Public Property</a:t>
            </a:r>
          </a:p>
        </p:txBody>
      </p:sp>
      <p:sp>
        <p:nvSpPr>
          <p:cNvPr id="8" name="Rectangle 7">
            <a:extLst>
              <a:ext uri="{FF2B5EF4-FFF2-40B4-BE49-F238E27FC236}">
                <a16:creationId xmlns:a16="http://schemas.microsoft.com/office/drawing/2014/main" id="{70F65849-DF2C-40A5-9AC0-1716293E40C7}"/>
              </a:ext>
            </a:extLst>
          </p:cNvPr>
          <p:cNvSpPr/>
          <p:nvPr/>
        </p:nvSpPr>
        <p:spPr>
          <a:xfrm>
            <a:off x="1244989" y="4847876"/>
            <a:ext cx="323557" cy="196948"/>
          </a:xfrm>
          <a:prstGeom prst="rect">
            <a:avLst/>
          </a:prstGeom>
          <a:blipFill>
            <a:blip r:embed="rId2"/>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25F8A6-0E43-4075-874A-6CD285FA00B7}"/>
              </a:ext>
            </a:extLst>
          </p:cNvPr>
          <p:cNvSpPr txBox="1"/>
          <p:nvPr/>
        </p:nvSpPr>
        <p:spPr>
          <a:xfrm>
            <a:off x="872197" y="1153551"/>
            <a:ext cx="2658794" cy="1815882"/>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PaCE-</a:t>
            </a:r>
          </a:p>
          <a:p>
            <a:r>
              <a:rPr lang="en-US" sz="2800" b="1" dirty="0">
                <a:latin typeface="Verdana" panose="020B0604030504040204" pitchFamily="34" charset="0"/>
                <a:ea typeface="Verdana" panose="020B0604030504040204" pitchFamily="34" charset="0"/>
              </a:rPr>
              <a:t>Westfield Mall Campus</a:t>
            </a:r>
          </a:p>
        </p:txBody>
      </p:sp>
      <p:pic>
        <p:nvPicPr>
          <p:cNvPr id="3" name="Picture 2">
            <a:extLst>
              <a:ext uri="{FF2B5EF4-FFF2-40B4-BE49-F238E27FC236}">
                <a16:creationId xmlns:a16="http://schemas.microsoft.com/office/drawing/2014/main" id="{06A52DD0-4634-49E1-BC5C-44001F55102E}"/>
              </a:ext>
            </a:extLst>
          </p:cNvPr>
          <p:cNvPicPr>
            <a:picLocks noChangeAspect="1"/>
          </p:cNvPicPr>
          <p:nvPr/>
        </p:nvPicPr>
        <p:blipFill>
          <a:blip r:embed="rId3"/>
          <a:stretch>
            <a:fillRect/>
          </a:stretch>
        </p:blipFill>
        <p:spPr>
          <a:xfrm>
            <a:off x="4215797" y="1454338"/>
            <a:ext cx="7277100" cy="4476750"/>
          </a:xfrm>
          <a:prstGeom prst="rect">
            <a:avLst/>
          </a:prstGeom>
        </p:spPr>
      </p:pic>
      <p:sp>
        <p:nvSpPr>
          <p:cNvPr id="9" name="Rectangle 8">
            <a:extLst>
              <a:ext uri="{FF2B5EF4-FFF2-40B4-BE49-F238E27FC236}">
                <a16:creationId xmlns:a16="http://schemas.microsoft.com/office/drawing/2014/main" id="{A5CC0AFB-6A9B-4E3F-92A2-D58049564DCF}"/>
              </a:ext>
            </a:extLst>
          </p:cNvPr>
          <p:cNvSpPr/>
          <p:nvPr/>
        </p:nvSpPr>
        <p:spPr>
          <a:xfrm>
            <a:off x="4543865" y="1631852"/>
            <a:ext cx="6949032" cy="3771811"/>
          </a:xfrm>
          <a:prstGeom prst="rect">
            <a:avLst/>
          </a:prstGeom>
          <a:blipFill dpi="0" rotWithShape="1">
            <a:blip r:embed="rId2">
              <a:alphaModFix amt="51000"/>
            </a:blip>
            <a:srcRect/>
            <a:tile tx="0" ty="0" sx="100000" sy="100000" flip="none" algn="tl"/>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37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A9D2C7-23E0-4986-8E75-A9A6BF6B3BD5}"/>
              </a:ext>
            </a:extLst>
          </p:cNvPr>
          <p:cNvSpPr txBox="1"/>
          <p:nvPr/>
        </p:nvSpPr>
        <p:spPr>
          <a:xfrm>
            <a:off x="1814732" y="940189"/>
            <a:ext cx="9045526" cy="501675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40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Now that you know our Clery Geography, </a:t>
            </a:r>
            <a:br>
              <a:rPr lang="en-US" sz="240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br>
            <a:r>
              <a:rPr lang="en-US" sz="240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crimes must you report?</a:t>
            </a:r>
          </a:p>
          <a:p>
            <a:pPr algn="ctr">
              <a:spcBef>
                <a:spcPct val="0"/>
              </a:spcBef>
              <a:spcAft>
                <a:spcPts val="1200"/>
              </a:spcAft>
              <a:defRPr/>
            </a:pPr>
            <a:endParaRPr lang="en-US"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The Clery Act only requires you to report certain crimes and incidents:</a:t>
            </a:r>
          </a:p>
          <a:p>
            <a:pPr algn="ctr">
              <a:spcBef>
                <a:spcPct val="0"/>
              </a:spcBef>
              <a:spcAft>
                <a:spcPts val="1200"/>
              </a:spcAft>
              <a:defRPr/>
            </a:pPr>
            <a:r>
              <a:rPr lang="en-US" b="1" dirty="0">
                <a:solidFill>
                  <a:srgbClr val="FF0000"/>
                </a:solidFill>
                <a:latin typeface="Verdana" panose="020B0604030504040204" pitchFamily="34" charset="0"/>
                <a:ea typeface="Verdana" panose="020B0604030504040204" pitchFamily="34" charset="0"/>
                <a:cs typeface="Arial"/>
              </a:rPr>
              <a:t>FBI Uniform Crime Reporting Part 1 crimes</a:t>
            </a:r>
            <a:r>
              <a:rPr lang="en-US" dirty="0">
                <a:solidFill>
                  <a:schemeClr val="tx1"/>
                </a:solidFill>
                <a:latin typeface="Verdana" panose="020B0604030504040204" pitchFamily="34" charset="0"/>
                <a:ea typeface="Verdana" panose="020B0604030504040204" pitchFamily="34" charset="0"/>
                <a:cs typeface="Arial"/>
              </a:rPr>
              <a:t>,</a:t>
            </a:r>
            <a:r>
              <a:rPr lang="en-US" b="1" dirty="0">
                <a:solidFill>
                  <a:srgbClr val="FF0000"/>
                </a:solidFill>
                <a:latin typeface="Verdana" panose="020B0604030504040204" pitchFamily="34" charset="0"/>
                <a:ea typeface="Verdana" panose="020B0604030504040204" pitchFamily="34" charset="0"/>
                <a:cs typeface="Arial"/>
              </a:rPr>
              <a:t> </a:t>
            </a:r>
            <a:br>
              <a:rPr lang="en-US" dirty="0">
                <a:solidFill>
                  <a:schemeClr val="accent1">
                    <a:lumMod val="50000"/>
                  </a:schemeClr>
                </a:solidFill>
                <a:latin typeface="Verdana" panose="020B0604030504040204" pitchFamily="34" charset="0"/>
                <a:ea typeface="Verdana" panose="020B0604030504040204" pitchFamily="34" charset="0"/>
                <a:cs typeface="Arial"/>
              </a:rPr>
            </a:br>
            <a:r>
              <a:rPr lang="en-US" dirty="0">
                <a:solidFill>
                  <a:schemeClr val="tx1"/>
                </a:solidFill>
                <a:latin typeface="Verdana" panose="020B0604030504040204" pitchFamily="34" charset="0"/>
                <a:ea typeface="Verdana" panose="020B0604030504040204" pitchFamily="34" charset="0"/>
                <a:cs typeface="Arial"/>
              </a:rPr>
              <a:t>(Homicide, Rape, Robbery, Aggravated Assault, Burglary, etc.)</a:t>
            </a:r>
          </a:p>
          <a:p>
            <a:pPr algn="ctr">
              <a:spcBef>
                <a:spcPct val="0"/>
              </a:spcBef>
              <a:spcAft>
                <a:spcPts val="1200"/>
              </a:spcAft>
              <a:defRPr/>
            </a:pPr>
            <a:r>
              <a:rPr lang="en-US" b="1" dirty="0">
                <a:solidFill>
                  <a:srgbClr val="FF0000"/>
                </a:solidFill>
                <a:latin typeface="Verdana" panose="020B0604030504040204" pitchFamily="34" charset="0"/>
                <a:ea typeface="Verdana" panose="020B0604030504040204" pitchFamily="34" charset="0"/>
                <a:cs typeface="Arial"/>
              </a:rPr>
              <a:t>Violence Against Women Act crimes</a:t>
            </a:r>
            <a:r>
              <a:rPr lang="en-US" dirty="0">
                <a:solidFill>
                  <a:schemeClr val="tx1"/>
                </a:solidFill>
                <a:latin typeface="Verdana" panose="020B0604030504040204" pitchFamily="34" charset="0"/>
                <a:ea typeface="Verdana" panose="020B0604030504040204" pitchFamily="34" charset="0"/>
                <a:cs typeface="Arial"/>
              </a:rPr>
              <a:t>,</a:t>
            </a:r>
            <a:br>
              <a:rPr lang="en-US" dirty="0">
                <a:solidFill>
                  <a:schemeClr val="accent1">
                    <a:lumMod val="50000"/>
                  </a:schemeClr>
                </a:solidFill>
                <a:latin typeface="Verdana" panose="020B0604030504040204" pitchFamily="34" charset="0"/>
                <a:ea typeface="Verdana" panose="020B0604030504040204" pitchFamily="34" charset="0"/>
                <a:cs typeface="Arial"/>
              </a:rPr>
            </a:br>
            <a:r>
              <a:rPr lang="en-US" dirty="0">
                <a:solidFill>
                  <a:schemeClr val="tx1"/>
                </a:solidFill>
                <a:latin typeface="Verdana" panose="020B0604030504040204" pitchFamily="34" charset="0"/>
                <a:ea typeface="Verdana" panose="020B0604030504040204" pitchFamily="34" charset="0"/>
                <a:cs typeface="Arial"/>
              </a:rPr>
              <a:t>(Domestic Violence, Dating Violence, Stalking)</a:t>
            </a:r>
          </a:p>
          <a:p>
            <a:pPr algn="ctr">
              <a:spcBef>
                <a:spcPct val="0"/>
              </a:spcBef>
              <a:spcAft>
                <a:spcPts val="1200"/>
              </a:spcAft>
              <a:defRPr/>
            </a:pPr>
            <a:r>
              <a:rPr lang="en-US" b="1" dirty="0">
                <a:solidFill>
                  <a:srgbClr val="FF0000"/>
                </a:solidFill>
                <a:latin typeface="Verdana" panose="020B0604030504040204" pitchFamily="34" charset="0"/>
                <a:ea typeface="Verdana" panose="020B0604030504040204" pitchFamily="34" charset="0"/>
                <a:cs typeface="Arial"/>
              </a:rPr>
              <a:t>Hate Crimes</a:t>
            </a:r>
            <a:r>
              <a:rPr lang="en-US" dirty="0">
                <a:solidFill>
                  <a:schemeClr val="tx1"/>
                </a:solidFill>
                <a:latin typeface="Verdana" panose="020B0604030504040204" pitchFamily="34" charset="0"/>
                <a:ea typeface="Verdana" panose="020B0604030504040204" pitchFamily="34" charset="0"/>
                <a:cs typeface="Arial"/>
              </a:rPr>
              <a:t>, and</a:t>
            </a:r>
          </a:p>
          <a:p>
            <a:pPr algn="ctr">
              <a:spcBef>
                <a:spcPct val="0"/>
              </a:spcBef>
              <a:spcAft>
                <a:spcPts val="1200"/>
              </a:spcAft>
              <a:defRPr/>
            </a:pPr>
            <a:r>
              <a:rPr lang="en-US" b="1" dirty="0">
                <a:solidFill>
                  <a:srgbClr val="FF0000"/>
                </a:solidFill>
                <a:latin typeface="Verdana" panose="020B0604030504040204" pitchFamily="34" charset="0"/>
                <a:ea typeface="Verdana" panose="020B0604030504040204" pitchFamily="34" charset="0"/>
                <a:cs typeface="Arial"/>
              </a:rPr>
              <a:t>Referrals for Disciplinary Action</a:t>
            </a:r>
          </a:p>
          <a:p>
            <a:pPr algn="ctr">
              <a:spcBef>
                <a:spcPct val="0"/>
              </a:spcBef>
              <a:spcAft>
                <a:spcPts val="1200"/>
              </a:spcAft>
              <a:defRPr/>
            </a:pPr>
            <a:endParaRPr lang="en-US" sz="2400" b="1"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1200"/>
              </a:spcAft>
              <a:defRPr/>
            </a:pPr>
            <a:r>
              <a:rPr lang="en-US" sz="2400" b="1" dirty="0">
                <a:solidFill>
                  <a:schemeClr val="tx1"/>
                </a:solidFill>
                <a:latin typeface="Verdana" panose="020B0604030504040204" pitchFamily="34" charset="0"/>
                <a:ea typeface="Verdana" panose="020B0604030504040204" pitchFamily="34" charset="0"/>
                <a:cs typeface="Arial"/>
              </a:rPr>
              <a:t>These are referred to as “Clery Crimes”.</a:t>
            </a:r>
          </a:p>
        </p:txBody>
      </p:sp>
    </p:spTree>
    <p:extLst>
      <p:ext uri="{BB962C8B-B14F-4D97-AF65-F5344CB8AC3E}">
        <p14:creationId xmlns:p14="http://schemas.microsoft.com/office/powerpoint/2010/main" val="389115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A86247-85BB-466B-B914-FA7251688948}"/>
              </a:ext>
            </a:extLst>
          </p:cNvPr>
          <p:cNvSpPr txBox="1"/>
          <p:nvPr/>
        </p:nvSpPr>
        <p:spPr>
          <a:xfrm>
            <a:off x="1153552" y="818271"/>
            <a:ext cx="10283482" cy="4801314"/>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Clery Crimes</a:t>
            </a:r>
            <a:b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b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(FBI Part 1 Crimes)</a:t>
            </a:r>
          </a:p>
          <a:p>
            <a:pPr marL="457200" indent="-457200">
              <a:spcBef>
                <a:spcPct val="0"/>
              </a:spcBef>
              <a:spcAft>
                <a:spcPts val="1200"/>
              </a:spcAft>
              <a:buAutoNum type="arabicPeriod"/>
              <a:defRPr/>
            </a:pPr>
            <a:r>
              <a:rPr lang="en-US" b="1" dirty="0">
                <a:solidFill>
                  <a:schemeClr val="tx1"/>
                </a:solidFill>
                <a:latin typeface="Verdana" panose="020B0604030504040204" pitchFamily="34" charset="0"/>
                <a:ea typeface="Verdana" panose="020B0604030504040204" pitchFamily="34" charset="0"/>
                <a:cs typeface="Arial"/>
              </a:rPr>
              <a:t>Murder, Non-Negligent Manslaughter</a:t>
            </a:r>
            <a:r>
              <a:rPr lang="en-US" dirty="0">
                <a:solidFill>
                  <a:schemeClr val="tx1"/>
                </a:solidFill>
                <a:latin typeface="Verdana" panose="020B0604030504040204" pitchFamily="34" charset="0"/>
                <a:ea typeface="Verdana" panose="020B0604030504040204" pitchFamily="34" charset="0"/>
                <a:cs typeface="Arial"/>
              </a:rPr>
              <a:t>, and </a:t>
            </a:r>
            <a:r>
              <a:rPr lang="en-US" b="1" dirty="0">
                <a:solidFill>
                  <a:schemeClr val="tx1"/>
                </a:solidFill>
                <a:latin typeface="Verdana" panose="020B0604030504040204" pitchFamily="34" charset="0"/>
                <a:ea typeface="Verdana" panose="020B0604030504040204" pitchFamily="34" charset="0"/>
                <a:cs typeface="Arial"/>
              </a:rPr>
              <a:t>Manslaughter by Negligence</a:t>
            </a:r>
          </a:p>
          <a:p>
            <a:pPr marL="457200" indent="-457200">
              <a:spcBef>
                <a:spcPct val="0"/>
              </a:spcBef>
              <a:spcAft>
                <a:spcPts val="1200"/>
              </a:spcAft>
              <a:buAutoNum type="arabicPeriod"/>
              <a:defRPr/>
            </a:pPr>
            <a:r>
              <a:rPr lang="en-US" b="1" dirty="0">
                <a:solidFill>
                  <a:schemeClr val="tx1"/>
                </a:solidFill>
                <a:latin typeface="Verdana" panose="020B0604030504040204" pitchFamily="34" charset="0"/>
                <a:ea typeface="Verdana" panose="020B0604030504040204" pitchFamily="34" charset="0"/>
                <a:cs typeface="Arial"/>
              </a:rPr>
              <a:t>Sexual Assault</a:t>
            </a:r>
            <a:r>
              <a:rPr lang="en-US" dirty="0">
                <a:solidFill>
                  <a:schemeClr val="tx1"/>
                </a:solidFill>
                <a:latin typeface="Verdana" panose="020B0604030504040204" pitchFamily="34" charset="0"/>
                <a:ea typeface="Verdana" panose="020B0604030504040204" pitchFamily="34" charset="0"/>
                <a:cs typeface="Arial"/>
              </a:rPr>
              <a:t>: Any sexual act directed against another person, without consent of the victim, including instances where the victim is incapable of giving consent.</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       Sexual assault is divided into four subcategories:</a:t>
            </a:r>
          </a:p>
          <a:p>
            <a:pPr marL="914400" lvl="1" indent="-457200">
              <a:spcBef>
                <a:spcPct val="0"/>
              </a:spcBef>
              <a:spcAft>
                <a:spcPts val="1200"/>
              </a:spcAft>
              <a:buFont typeface="Arial" panose="020B0604020202020204" pitchFamily="34" charset="0"/>
              <a:buChar char="•"/>
              <a:defRPr/>
            </a:pPr>
            <a:r>
              <a:rPr lang="en-US" b="1" dirty="0">
                <a:solidFill>
                  <a:schemeClr val="tx1"/>
                </a:solidFill>
                <a:latin typeface="Verdana" panose="020B0604030504040204" pitchFamily="34" charset="0"/>
                <a:ea typeface="Verdana" panose="020B0604030504040204" pitchFamily="34" charset="0"/>
                <a:cs typeface="Arial"/>
              </a:rPr>
              <a:t>Rape</a:t>
            </a:r>
            <a:r>
              <a:rPr lang="en-US" dirty="0">
                <a:solidFill>
                  <a:schemeClr val="tx1"/>
                </a:solidFill>
                <a:latin typeface="Verdana" panose="020B0604030504040204" pitchFamily="34" charset="0"/>
                <a:ea typeface="Verdana" panose="020B0604030504040204" pitchFamily="34" charset="0"/>
                <a:cs typeface="Arial"/>
              </a:rPr>
              <a:t>: The penetration, no matter how slight, of the vagina or anus, with any body part or object, or oral penetration by a sex organ of another person, without the consent of the victim. This offense includes the rape of both males and females.</a:t>
            </a:r>
          </a:p>
          <a:p>
            <a:pPr marL="914400" lvl="1" indent="-457200">
              <a:spcBef>
                <a:spcPct val="0"/>
              </a:spcBef>
              <a:spcAft>
                <a:spcPts val="1200"/>
              </a:spcAft>
              <a:buFont typeface="Arial" panose="020B0604020202020204" pitchFamily="34" charset="0"/>
              <a:buChar char="•"/>
              <a:defRPr/>
            </a:pPr>
            <a:r>
              <a:rPr lang="en-US" b="1" dirty="0">
                <a:solidFill>
                  <a:schemeClr val="tx1"/>
                </a:solidFill>
                <a:latin typeface="Verdana" panose="020B0604030504040204" pitchFamily="34" charset="0"/>
                <a:ea typeface="Verdana" panose="020B0604030504040204" pitchFamily="34" charset="0"/>
                <a:cs typeface="Arial"/>
              </a:rPr>
              <a:t>Fondling</a:t>
            </a:r>
            <a:r>
              <a:rPr lang="en-US" dirty="0">
                <a:solidFill>
                  <a:schemeClr val="tx1"/>
                </a:solidFill>
                <a:latin typeface="Verdana" panose="020B0604030504040204" pitchFamily="34" charset="0"/>
                <a:ea typeface="Verdana" panose="020B0604030504040204" pitchFamily="34" charset="0"/>
                <a:cs typeface="Arial"/>
              </a:rPr>
              <a:t>: The touching of the private body parts of another person for the purpose of sexual gratification, without the consent of the victim, including instances where the victim is incapable of giving consent because of his/her age or because of his/her temporary or permanent mental incapacity.</a:t>
            </a:r>
          </a:p>
        </p:txBody>
      </p:sp>
    </p:spTree>
    <p:extLst>
      <p:ext uri="{BB962C8B-B14F-4D97-AF65-F5344CB8AC3E}">
        <p14:creationId xmlns:p14="http://schemas.microsoft.com/office/powerpoint/2010/main" val="147881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FD4CF-5B46-40DB-AB4E-5B07D5EF4359}"/>
              </a:ext>
            </a:extLst>
          </p:cNvPr>
          <p:cNvSpPr txBox="1"/>
          <p:nvPr/>
        </p:nvSpPr>
        <p:spPr>
          <a:xfrm>
            <a:off x="956604" y="874542"/>
            <a:ext cx="10367888" cy="4801314"/>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Arial"/>
                <a:cs typeface="Arial"/>
              </a:rPr>
              <a:t>Clery Crimes</a:t>
            </a:r>
            <a:br>
              <a:rPr lang="en-US" sz="2000" b="1" dirty="0">
                <a:solidFill>
                  <a:schemeClr val="tx1"/>
                </a:solidFill>
                <a:effectLst>
                  <a:outerShdw blurRad="38100" dist="38100" dir="2700000" algn="tl">
                    <a:srgbClr val="000000">
                      <a:alpha val="43137"/>
                    </a:srgbClr>
                  </a:outerShdw>
                </a:effectLst>
                <a:latin typeface="Arial"/>
                <a:cs typeface="Arial"/>
              </a:rPr>
            </a:br>
            <a:r>
              <a:rPr lang="en-US" sz="2000" b="1" dirty="0">
                <a:solidFill>
                  <a:schemeClr val="tx1"/>
                </a:solidFill>
                <a:effectLst>
                  <a:outerShdw blurRad="38100" dist="38100" dir="2700000" algn="tl">
                    <a:srgbClr val="000000">
                      <a:alpha val="43137"/>
                    </a:srgbClr>
                  </a:outerShdw>
                </a:effectLst>
                <a:latin typeface="Arial"/>
                <a:cs typeface="Arial"/>
              </a:rPr>
              <a:t>(FBI Part 1 Crimes)</a:t>
            </a:r>
          </a:p>
          <a:p>
            <a:pPr marL="457200" indent="-457200">
              <a:spcBef>
                <a:spcPct val="0"/>
              </a:spcBef>
              <a:spcAft>
                <a:spcPts val="1200"/>
              </a:spcAft>
              <a:buFont typeface="+mj-lt"/>
              <a:buAutoNum type="arabicPeriod" startAt="2"/>
              <a:defRPr/>
            </a:pPr>
            <a:r>
              <a:rPr lang="en-US" b="1" dirty="0">
                <a:solidFill>
                  <a:schemeClr val="tx1"/>
                </a:solidFill>
                <a:latin typeface="Verdana" panose="020B0604030504040204" pitchFamily="34" charset="0"/>
                <a:ea typeface="Verdana" panose="020B0604030504040204" pitchFamily="34" charset="0"/>
                <a:cs typeface="Arial"/>
              </a:rPr>
              <a:t>Sexual Assault </a:t>
            </a:r>
            <a:r>
              <a:rPr lang="en-US" dirty="0">
                <a:solidFill>
                  <a:schemeClr val="tx1"/>
                </a:solidFill>
                <a:latin typeface="Verdana" panose="020B0604030504040204" pitchFamily="34" charset="0"/>
                <a:ea typeface="Verdana" panose="020B0604030504040204" pitchFamily="34" charset="0"/>
                <a:cs typeface="Arial"/>
              </a:rPr>
              <a:t>(continued)</a:t>
            </a:r>
          </a:p>
          <a:p>
            <a:pPr marL="914400" lvl="1" indent="-457200">
              <a:spcBef>
                <a:spcPct val="0"/>
              </a:spcBef>
              <a:spcAft>
                <a:spcPts val="1200"/>
              </a:spcAft>
              <a:buFont typeface="Arial" panose="020B0604020202020204" pitchFamily="34" charset="0"/>
              <a:buChar char="•"/>
              <a:defRPr/>
            </a:pPr>
            <a:r>
              <a:rPr lang="en-US" b="1" dirty="0">
                <a:solidFill>
                  <a:schemeClr val="tx1"/>
                </a:solidFill>
                <a:latin typeface="Verdana" panose="020B0604030504040204" pitchFamily="34" charset="0"/>
                <a:ea typeface="Verdana" panose="020B0604030504040204" pitchFamily="34" charset="0"/>
                <a:cs typeface="Arial"/>
              </a:rPr>
              <a:t>Incest</a:t>
            </a:r>
            <a:r>
              <a:rPr lang="en-US" dirty="0">
                <a:solidFill>
                  <a:schemeClr val="tx1"/>
                </a:solidFill>
                <a:latin typeface="Verdana" panose="020B0604030504040204" pitchFamily="34" charset="0"/>
                <a:ea typeface="Verdana" panose="020B0604030504040204" pitchFamily="34" charset="0"/>
                <a:cs typeface="Arial"/>
              </a:rPr>
              <a:t>: Sexual intercourse between persons who are related to each other within the degrees wherein marriage is prohibited by law.</a:t>
            </a:r>
          </a:p>
          <a:p>
            <a:pPr marL="914400" lvl="1" indent="-457200">
              <a:spcBef>
                <a:spcPct val="0"/>
              </a:spcBef>
              <a:spcAft>
                <a:spcPts val="1200"/>
              </a:spcAft>
              <a:buFont typeface="Arial" panose="020B0604020202020204" pitchFamily="34" charset="0"/>
              <a:buChar char="•"/>
              <a:defRPr/>
            </a:pPr>
            <a:r>
              <a:rPr lang="en-US" b="1" dirty="0">
                <a:solidFill>
                  <a:schemeClr val="tx1"/>
                </a:solidFill>
                <a:latin typeface="Verdana" panose="020B0604030504040204" pitchFamily="34" charset="0"/>
                <a:ea typeface="Verdana" panose="020B0604030504040204" pitchFamily="34" charset="0"/>
                <a:cs typeface="Arial"/>
              </a:rPr>
              <a:t>Statutory Rape</a:t>
            </a:r>
            <a:r>
              <a:rPr lang="en-US" dirty="0">
                <a:solidFill>
                  <a:schemeClr val="tx1"/>
                </a:solidFill>
                <a:latin typeface="Verdana" panose="020B0604030504040204" pitchFamily="34" charset="0"/>
                <a:ea typeface="Verdana" panose="020B0604030504040204" pitchFamily="34" charset="0"/>
                <a:cs typeface="Arial"/>
              </a:rPr>
              <a:t>: Sexual intercourse with a person who is under the statutory age of consent.</a:t>
            </a:r>
          </a:p>
          <a:p>
            <a:pPr marL="457200" indent="-457200">
              <a:spcBef>
                <a:spcPct val="0"/>
              </a:spcBef>
              <a:spcAft>
                <a:spcPts val="1200"/>
              </a:spcAft>
              <a:buAutoNum type="arabicPeriod" startAt="2"/>
              <a:defRPr/>
            </a:pPr>
            <a:r>
              <a:rPr lang="en-US" b="1" dirty="0">
                <a:solidFill>
                  <a:schemeClr val="tx1"/>
                </a:solidFill>
                <a:latin typeface="Verdana" panose="020B0604030504040204" pitchFamily="34" charset="0"/>
                <a:ea typeface="Verdana" panose="020B0604030504040204" pitchFamily="34" charset="0"/>
                <a:cs typeface="Arial"/>
              </a:rPr>
              <a:t>Robbery</a:t>
            </a:r>
            <a:r>
              <a:rPr lang="en-US" dirty="0">
                <a:solidFill>
                  <a:schemeClr val="tx1"/>
                </a:solidFill>
                <a:latin typeface="Verdana" panose="020B0604030504040204" pitchFamily="34" charset="0"/>
                <a:ea typeface="Verdana" panose="020B0604030504040204" pitchFamily="34" charset="0"/>
                <a:cs typeface="Arial"/>
              </a:rPr>
              <a:t>: The taking or attempting to take anything of value from the care, custody, or control of a person or persons by force or threat of force or violence and/or by putting the victim in fear.</a:t>
            </a:r>
          </a:p>
          <a:p>
            <a:pPr marL="457200" indent="-457200">
              <a:spcBef>
                <a:spcPct val="0"/>
              </a:spcBef>
              <a:spcAft>
                <a:spcPts val="1200"/>
              </a:spcAft>
              <a:buAutoNum type="arabicPeriod" startAt="2"/>
              <a:defRPr/>
            </a:pPr>
            <a:r>
              <a:rPr lang="en-US" b="1" dirty="0">
                <a:solidFill>
                  <a:schemeClr val="tx1"/>
                </a:solidFill>
                <a:latin typeface="Verdana" panose="020B0604030504040204" pitchFamily="34" charset="0"/>
                <a:ea typeface="Verdana" panose="020B0604030504040204" pitchFamily="34" charset="0"/>
                <a:cs typeface="Arial"/>
              </a:rPr>
              <a:t>Aggravated Assault</a:t>
            </a:r>
            <a:r>
              <a:rPr lang="en-US" dirty="0">
                <a:solidFill>
                  <a:schemeClr val="tx1"/>
                </a:solidFill>
                <a:latin typeface="Verdana" panose="020B0604030504040204" pitchFamily="34" charset="0"/>
                <a:ea typeface="Verdana" panose="020B0604030504040204" pitchFamily="34" charset="0"/>
                <a:cs typeface="Arial"/>
              </a:rPr>
              <a:t>: An unlawful attack by one person upon another for the purpose of inflicting severe or aggravated bodily injury. This type of assault usually is accompanied by the use of a weapon or by means likely to produce death or great bodily harm.</a:t>
            </a:r>
          </a:p>
        </p:txBody>
      </p:sp>
    </p:spTree>
    <p:extLst>
      <p:ext uri="{BB962C8B-B14F-4D97-AF65-F5344CB8AC3E}">
        <p14:creationId xmlns:p14="http://schemas.microsoft.com/office/powerpoint/2010/main" val="232398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CD1A68-B177-4657-BA3E-655F733BDEC8}"/>
              </a:ext>
            </a:extLst>
          </p:cNvPr>
          <p:cNvSpPr txBox="1"/>
          <p:nvPr/>
        </p:nvSpPr>
        <p:spPr>
          <a:xfrm>
            <a:off x="1026942" y="838200"/>
            <a:ext cx="10508566" cy="449353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Clery Crimes</a:t>
            </a:r>
            <a:b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b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(FBI Part 1 Crimes)</a:t>
            </a:r>
          </a:p>
          <a:p>
            <a:pPr marL="457200" indent="-457200">
              <a:spcBef>
                <a:spcPct val="0"/>
              </a:spcBef>
              <a:spcAft>
                <a:spcPts val="1200"/>
              </a:spcAft>
              <a:buFont typeface="+mj-lt"/>
              <a:buAutoNum type="arabicPeriod" startAt="5"/>
              <a:defRPr/>
            </a:pPr>
            <a:r>
              <a:rPr lang="en-US" b="1" dirty="0">
                <a:solidFill>
                  <a:schemeClr val="tx1"/>
                </a:solidFill>
                <a:latin typeface="Verdana" panose="020B0604030504040204" pitchFamily="34" charset="0"/>
                <a:ea typeface="Verdana" panose="020B0604030504040204" pitchFamily="34" charset="0"/>
                <a:cs typeface="Arial"/>
              </a:rPr>
              <a:t>Burglary</a:t>
            </a:r>
            <a:r>
              <a:rPr lang="en-US" dirty="0">
                <a:solidFill>
                  <a:schemeClr val="tx1"/>
                </a:solidFill>
                <a:latin typeface="Verdana" panose="020B0604030504040204" pitchFamily="34" charset="0"/>
                <a:ea typeface="Verdana" panose="020B0604030504040204" pitchFamily="34" charset="0"/>
                <a:cs typeface="Arial"/>
              </a:rPr>
              <a:t>: The unlawful entry of a structure to commit a felony or theft.</a:t>
            </a:r>
          </a:p>
          <a:p>
            <a:pPr marL="457200" indent="-457200">
              <a:spcBef>
                <a:spcPct val="0"/>
              </a:spcBef>
              <a:spcAft>
                <a:spcPts val="1200"/>
              </a:spcAft>
              <a:buAutoNum type="arabicPeriod" startAt="5"/>
              <a:defRPr/>
            </a:pPr>
            <a:r>
              <a:rPr lang="en-US" b="1" dirty="0">
                <a:solidFill>
                  <a:schemeClr val="tx1"/>
                </a:solidFill>
                <a:latin typeface="Verdana" panose="020B0604030504040204" pitchFamily="34" charset="0"/>
                <a:ea typeface="Verdana" panose="020B0604030504040204" pitchFamily="34" charset="0"/>
                <a:cs typeface="Arial"/>
              </a:rPr>
              <a:t>Motor Vehicle Theft</a:t>
            </a:r>
            <a:r>
              <a:rPr lang="en-US" dirty="0">
                <a:solidFill>
                  <a:schemeClr val="tx1"/>
                </a:solidFill>
                <a:latin typeface="Verdana" panose="020B0604030504040204" pitchFamily="34" charset="0"/>
                <a:ea typeface="Verdana" panose="020B0604030504040204" pitchFamily="34" charset="0"/>
                <a:cs typeface="Arial"/>
              </a:rPr>
              <a:t>: The theft or attempted theft of a motor vehicle.</a:t>
            </a:r>
          </a:p>
          <a:p>
            <a:pPr marL="457200" indent="-457200">
              <a:spcBef>
                <a:spcPct val="0"/>
              </a:spcBef>
              <a:spcAft>
                <a:spcPts val="1200"/>
              </a:spcAft>
              <a:buAutoNum type="arabicPeriod" startAt="5"/>
              <a:defRPr/>
            </a:pPr>
            <a:r>
              <a:rPr lang="en-US" b="1" dirty="0">
                <a:solidFill>
                  <a:schemeClr val="tx1"/>
                </a:solidFill>
                <a:latin typeface="Verdana" panose="020B0604030504040204" pitchFamily="34" charset="0"/>
                <a:ea typeface="Verdana" panose="020B0604030504040204" pitchFamily="34" charset="0"/>
                <a:cs typeface="Arial"/>
              </a:rPr>
              <a:t>Arson</a:t>
            </a:r>
            <a:r>
              <a:rPr lang="en-US" dirty="0">
                <a:solidFill>
                  <a:schemeClr val="tx1"/>
                </a:solidFill>
                <a:latin typeface="Verdana" panose="020B0604030504040204" pitchFamily="34" charset="0"/>
                <a:ea typeface="Verdana" panose="020B0604030504040204" pitchFamily="34" charset="0"/>
                <a:cs typeface="Arial"/>
              </a:rPr>
              <a:t>: Any willful or malicious burning or attempt to burn, with or without intent to defraud, a dwelling house, public building, motor vehicle or aircraft, personal property of another, etc.</a:t>
            </a:r>
          </a:p>
          <a:p>
            <a:pPr marL="457200" indent="-457200">
              <a:spcBef>
                <a:spcPct val="0"/>
              </a:spcBef>
              <a:spcAft>
                <a:spcPts val="1200"/>
              </a:spcAft>
              <a:buAutoNum type="arabicPeriod" startAt="5"/>
              <a:defRPr/>
            </a:pPr>
            <a:endParaRPr lang="en-US" sz="1400"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1200"/>
              </a:spcAft>
              <a:defRPr/>
            </a:pPr>
            <a:r>
              <a:rPr lang="en-US" b="1" dirty="0">
                <a:solidFill>
                  <a:srgbClr val="FF0000"/>
                </a:solidFill>
                <a:latin typeface="Verdana" panose="020B0604030504040204" pitchFamily="34" charset="0"/>
                <a:ea typeface="Verdana" panose="020B0604030504040204" pitchFamily="34" charset="0"/>
                <a:cs typeface="Arial"/>
              </a:rPr>
              <a:t>WHEN IN DOUBT, REPORT IT!</a:t>
            </a:r>
          </a:p>
          <a:p>
            <a:pPr algn="ctr">
              <a:spcBef>
                <a:spcPct val="0"/>
              </a:spcBef>
              <a:spcAft>
                <a:spcPts val="1200"/>
              </a:spcAft>
              <a:defRPr/>
            </a:pPr>
            <a:r>
              <a:rPr lang="en-US" dirty="0">
                <a:solidFill>
                  <a:srgbClr val="FF0000"/>
                </a:solidFill>
                <a:latin typeface="Verdana" panose="020B0604030504040204" pitchFamily="34" charset="0"/>
                <a:ea typeface="Verdana" panose="020B0604030504040204" pitchFamily="34" charset="0"/>
                <a:cs typeface="Arial"/>
              </a:rPr>
              <a:t>You are not expected to know all the nuances of these crime definitions.  </a:t>
            </a:r>
          </a:p>
          <a:p>
            <a:pPr algn="ctr">
              <a:spcBef>
                <a:spcPct val="0"/>
              </a:spcBef>
              <a:spcAft>
                <a:spcPts val="1200"/>
              </a:spcAft>
              <a:defRPr/>
            </a:pPr>
            <a:r>
              <a:rPr lang="en-US" dirty="0">
                <a:solidFill>
                  <a:srgbClr val="FF0000"/>
                </a:solidFill>
                <a:latin typeface="Verdana" panose="020B0604030504040204" pitchFamily="34" charset="0"/>
                <a:ea typeface="Verdana" panose="020B0604030504040204" pitchFamily="34" charset="0"/>
                <a:cs typeface="Arial"/>
              </a:rPr>
              <a:t>If you are unclear or unsure how to classify a particular incident, </a:t>
            </a:r>
            <a:br>
              <a:rPr lang="en-US" dirty="0">
                <a:solidFill>
                  <a:srgbClr val="FF0000"/>
                </a:solidFill>
                <a:latin typeface="Verdana" panose="020B0604030504040204" pitchFamily="34" charset="0"/>
                <a:ea typeface="Verdana" panose="020B0604030504040204" pitchFamily="34" charset="0"/>
                <a:cs typeface="Arial"/>
              </a:rPr>
            </a:br>
            <a:r>
              <a:rPr lang="en-US" dirty="0">
                <a:solidFill>
                  <a:srgbClr val="FF0000"/>
                </a:solidFill>
                <a:latin typeface="Verdana" panose="020B0604030504040204" pitchFamily="34" charset="0"/>
                <a:ea typeface="Verdana" panose="020B0604030504040204" pitchFamily="34" charset="0"/>
                <a:cs typeface="Arial"/>
              </a:rPr>
              <a:t>please contact the College of the Desert Public Safety Department.</a:t>
            </a:r>
            <a:endParaRPr lang="en-US" sz="14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2106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676CD-71B1-4D47-A1E4-61E96268D1C7}"/>
              </a:ext>
            </a:extLst>
          </p:cNvPr>
          <p:cNvSpPr txBox="1"/>
          <p:nvPr/>
        </p:nvSpPr>
        <p:spPr>
          <a:xfrm>
            <a:off x="1012874" y="818271"/>
            <a:ext cx="10452295" cy="5078313"/>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Clery Crimes</a:t>
            </a:r>
            <a:b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b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(Hate Crimes)</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A </a:t>
            </a:r>
            <a:r>
              <a:rPr lang="en-US" b="1" dirty="0">
                <a:solidFill>
                  <a:schemeClr val="tx1"/>
                </a:solidFill>
                <a:latin typeface="Verdana" panose="020B0604030504040204" pitchFamily="34" charset="0"/>
                <a:ea typeface="Verdana" panose="020B0604030504040204" pitchFamily="34" charset="0"/>
                <a:cs typeface="Arial"/>
              </a:rPr>
              <a:t>Hate Crime </a:t>
            </a:r>
            <a:r>
              <a:rPr lang="en-US" dirty="0">
                <a:solidFill>
                  <a:schemeClr val="tx1"/>
                </a:solidFill>
                <a:latin typeface="Verdana" panose="020B0604030504040204" pitchFamily="34" charset="0"/>
                <a:ea typeface="Verdana" panose="020B0604030504040204" pitchFamily="34" charset="0"/>
                <a:cs typeface="Arial"/>
              </a:rPr>
              <a:t>is a criminal offense that manifests evidence that the victim was intentionally selected because of the perpetrator's bias against the victim.  In addition to the seven Part 1 crimes described above, the following crimes are Clery Crimes if they are hate crimes:</a:t>
            </a:r>
          </a:p>
          <a:p>
            <a:pPr marL="342900" indent="-342900">
              <a:spcBef>
                <a:spcPct val="0"/>
              </a:spcBef>
              <a:spcAft>
                <a:spcPts val="1200"/>
              </a:spcAft>
              <a:buFont typeface="+mj-lt"/>
              <a:buAutoNum type="arabicPeriod"/>
              <a:defRPr/>
            </a:pPr>
            <a:r>
              <a:rPr lang="en-US" b="1" dirty="0">
                <a:solidFill>
                  <a:schemeClr val="tx1"/>
                </a:solidFill>
                <a:latin typeface="Verdana" panose="020B0604030504040204" pitchFamily="34" charset="0"/>
                <a:ea typeface="Verdana" panose="020B0604030504040204" pitchFamily="34" charset="0"/>
                <a:cs typeface="Arial"/>
              </a:rPr>
              <a:t>Larceny-Theft</a:t>
            </a:r>
            <a:r>
              <a:rPr lang="en-US" dirty="0">
                <a:solidFill>
                  <a:schemeClr val="tx1"/>
                </a:solidFill>
                <a:latin typeface="Verdana" panose="020B0604030504040204" pitchFamily="34" charset="0"/>
                <a:ea typeface="Verdana" panose="020B0604030504040204" pitchFamily="34" charset="0"/>
                <a:cs typeface="Arial"/>
              </a:rPr>
              <a:t>: The unlawful taking, carrying, leading or riding away of property from the possession or constructive possession of another.</a:t>
            </a:r>
          </a:p>
          <a:p>
            <a:pPr marL="342900" indent="-342900">
              <a:spcBef>
                <a:spcPct val="0"/>
              </a:spcBef>
              <a:spcAft>
                <a:spcPts val="1200"/>
              </a:spcAft>
              <a:buFont typeface="+mj-lt"/>
              <a:buAutoNum type="arabicPeriod"/>
              <a:defRPr/>
            </a:pPr>
            <a:r>
              <a:rPr lang="en-US" b="1" dirty="0">
                <a:solidFill>
                  <a:schemeClr val="tx1"/>
                </a:solidFill>
                <a:latin typeface="Verdana" panose="020B0604030504040204" pitchFamily="34" charset="0"/>
                <a:ea typeface="Verdana" panose="020B0604030504040204" pitchFamily="34" charset="0"/>
                <a:cs typeface="Arial"/>
              </a:rPr>
              <a:t>Simple Assault</a:t>
            </a:r>
            <a:r>
              <a:rPr lang="en-US" dirty="0">
                <a:solidFill>
                  <a:schemeClr val="tx1"/>
                </a:solidFill>
                <a:latin typeface="Verdana" panose="020B0604030504040204" pitchFamily="34" charset="0"/>
                <a:ea typeface="Verdana" panose="020B0604030504040204" pitchFamily="34" charset="0"/>
                <a:cs typeface="Arial"/>
              </a:rPr>
              <a:t>: An unlawful physical attack by one person upon another where neither the offender displays a weapon, nor the victim suffers obvious severe or aggravated bodily injury involving apparent broken bones, loss of teeth, possible internal injury, severe laceration, or loss of consciousness.</a:t>
            </a:r>
          </a:p>
          <a:p>
            <a:pPr algn="ctr">
              <a:spcBef>
                <a:spcPct val="0"/>
              </a:spcBef>
              <a:spcAft>
                <a:spcPts val="1200"/>
              </a:spcAft>
              <a:defRPr/>
            </a:pPr>
            <a:r>
              <a:rPr lang="en-US" b="1" dirty="0">
                <a:solidFill>
                  <a:srgbClr val="FF0000"/>
                </a:solidFill>
                <a:latin typeface="Verdana" panose="020B0604030504040204" pitchFamily="34" charset="0"/>
                <a:ea typeface="Verdana" panose="020B0604030504040204" pitchFamily="34" charset="0"/>
                <a:cs typeface="Arial"/>
              </a:rPr>
              <a:t>WHEN IN DOUBT, REPORT IT!</a:t>
            </a:r>
          </a:p>
          <a:p>
            <a:pPr algn="ctr">
              <a:spcBef>
                <a:spcPct val="0"/>
              </a:spcBef>
              <a:spcAft>
                <a:spcPts val="1200"/>
              </a:spcAft>
              <a:defRPr/>
            </a:pPr>
            <a:r>
              <a:rPr lang="en-US" dirty="0">
                <a:solidFill>
                  <a:srgbClr val="FF0000"/>
                </a:solidFill>
                <a:latin typeface="Verdana" panose="020B0604030504040204" pitchFamily="34" charset="0"/>
                <a:ea typeface="Verdana" panose="020B0604030504040204" pitchFamily="34" charset="0"/>
                <a:cs typeface="Arial"/>
              </a:rPr>
              <a:t>If you are unclear or unsure how to classify a particular incident, </a:t>
            </a:r>
            <a:br>
              <a:rPr lang="en-US" dirty="0">
                <a:solidFill>
                  <a:srgbClr val="FF0000"/>
                </a:solidFill>
                <a:latin typeface="Verdana" panose="020B0604030504040204" pitchFamily="34" charset="0"/>
                <a:ea typeface="Verdana" panose="020B0604030504040204" pitchFamily="34" charset="0"/>
                <a:cs typeface="Arial"/>
              </a:rPr>
            </a:br>
            <a:r>
              <a:rPr lang="en-US" dirty="0">
                <a:solidFill>
                  <a:srgbClr val="FF0000"/>
                </a:solidFill>
                <a:latin typeface="Verdana" panose="020B0604030504040204" pitchFamily="34" charset="0"/>
                <a:ea typeface="Verdana" panose="020B0604030504040204" pitchFamily="34" charset="0"/>
                <a:cs typeface="Arial"/>
              </a:rPr>
              <a:t>please contact the College of the Desert Public Safety Department.</a:t>
            </a:r>
            <a:endParaRPr lang="en-US" sz="14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9336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7077E-6F6D-46E7-9E96-F83C6D289D69}"/>
              </a:ext>
            </a:extLst>
          </p:cNvPr>
          <p:cNvSpPr txBox="1"/>
          <p:nvPr/>
        </p:nvSpPr>
        <p:spPr>
          <a:xfrm>
            <a:off x="900332" y="838200"/>
            <a:ext cx="10621108" cy="538609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Arial"/>
                <a:cs typeface="Arial"/>
              </a:rPr>
              <a:t>Clery Crimes</a:t>
            </a:r>
            <a:br>
              <a:rPr lang="en-US" sz="2000" b="1" dirty="0">
                <a:solidFill>
                  <a:schemeClr val="tx1"/>
                </a:solidFill>
                <a:effectLst>
                  <a:outerShdw blurRad="38100" dist="38100" dir="2700000" algn="tl">
                    <a:srgbClr val="000000">
                      <a:alpha val="43137"/>
                    </a:srgbClr>
                  </a:outerShdw>
                </a:effectLst>
                <a:latin typeface="Arial"/>
                <a:cs typeface="Arial"/>
              </a:rPr>
            </a:br>
            <a:r>
              <a:rPr lang="en-US" sz="2000" b="1" dirty="0">
                <a:solidFill>
                  <a:schemeClr val="tx1"/>
                </a:solidFill>
                <a:effectLst>
                  <a:outerShdw blurRad="38100" dist="38100" dir="2700000" algn="tl">
                    <a:srgbClr val="000000">
                      <a:alpha val="43137"/>
                    </a:srgbClr>
                  </a:outerShdw>
                </a:effectLst>
                <a:latin typeface="Arial"/>
                <a:cs typeface="Arial"/>
              </a:rPr>
              <a:t>(Hate Crimes)</a:t>
            </a:r>
          </a:p>
          <a:p>
            <a:pPr marL="342900" indent="-342900">
              <a:spcBef>
                <a:spcPct val="0"/>
              </a:spcBef>
              <a:spcAft>
                <a:spcPts val="1200"/>
              </a:spcAft>
              <a:buFont typeface="+mj-lt"/>
              <a:buAutoNum type="arabicPeriod" startAt="3"/>
              <a:defRPr/>
            </a:pPr>
            <a:r>
              <a:rPr lang="en-US" b="1" dirty="0">
                <a:solidFill>
                  <a:schemeClr val="tx1"/>
                </a:solidFill>
                <a:latin typeface="Verdana" panose="020B0604030504040204" pitchFamily="34" charset="0"/>
                <a:ea typeface="Verdana" panose="020B0604030504040204" pitchFamily="34" charset="0"/>
                <a:cs typeface="Arial"/>
              </a:rPr>
              <a:t>Intimidation</a:t>
            </a:r>
            <a:r>
              <a:rPr lang="en-US" dirty="0">
                <a:solidFill>
                  <a:schemeClr val="tx1"/>
                </a:solidFill>
                <a:latin typeface="Verdana" panose="020B0604030504040204" pitchFamily="34" charset="0"/>
                <a:ea typeface="Verdana" panose="020B0604030504040204" pitchFamily="34" charset="0"/>
                <a:cs typeface="Arial"/>
              </a:rPr>
              <a:t>: To unlawfully place another person in reasonable fear of bodily harm through the use of threatening words/or other conduct, but without displaying a weapon or subjecting the victim to actual physical attack.</a:t>
            </a:r>
          </a:p>
          <a:p>
            <a:pPr marL="342900" indent="-342900">
              <a:spcBef>
                <a:spcPct val="0"/>
              </a:spcBef>
              <a:spcAft>
                <a:spcPts val="1200"/>
              </a:spcAft>
              <a:buFont typeface="+mj-lt"/>
              <a:buAutoNum type="arabicPeriod" startAt="3"/>
              <a:defRPr/>
            </a:pPr>
            <a:r>
              <a:rPr lang="en-US" b="1" dirty="0">
                <a:solidFill>
                  <a:schemeClr val="tx1"/>
                </a:solidFill>
                <a:latin typeface="Verdana" panose="020B0604030504040204" pitchFamily="34" charset="0"/>
                <a:ea typeface="Verdana" panose="020B0604030504040204" pitchFamily="34" charset="0"/>
                <a:cs typeface="Arial"/>
              </a:rPr>
              <a:t>Destruction/Damage/Vandalism of Property</a:t>
            </a:r>
            <a:r>
              <a:rPr lang="en-US" dirty="0">
                <a:solidFill>
                  <a:schemeClr val="tx1"/>
                </a:solidFill>
                <a:latin typeface="Verdana" panose="020B0604030504040204" pitchFamily="34" charset="0"/>
                <a:ea typeface="Verdana" panose="020B0604030504040204" pitchFamily="34" charset="0"/>
                <a:cs typeface="Arial"/>
              </a:rPr>
              <a:t>: To willfully or maliciously destroy, damage, deface, or otherwise injure real or personal property without the consent of the owner or the person having custody or control of it.</a:t>
            </a:r>
          </a:p>
          <a:p>
            <a:pPr marL="342900" indent="-342900">
              <a:spcBef>
                <a:spcPct val="0"/>
              </a:spcBef>
              <a:spcAft>
                <a:spcPts val="1200"/>
              </a:spcAft>
              <a:buFont typeface="+mj-lt"/>
              <a:buAutoNum type="arabicPeriod" startAt="3"/>
              <a:defRPr/>
            </a:pPr>
            <a:endParaRPr lang="en-US" dirty="0">
              <a:solidFill>
                <a:schemeClr val="tx1"/>
              </a:solidFill>
              <a:latin typeface="Arial"/>
              <a:cs typeface="Arial"/>
            </a:endParaRPr>
          </a:p>
          <a:p>
            <a:pPr marL="342900" indent="-342900">
              <a:spcBef>
                <a:spcPct val="0"/>
              </a:spcBef>
              <a:spcAft>
                <a:spcPts val="1200"/>
              </a:spcAft>
              <a:buFont typeface="+mj-lt"/>
              <a:buAutoNum type="arabicPeriod" startAt="3"/>
              <a:defRPr/>
            </a:pPr>
            <a:endParaRPr lang="en-US" dirty="0">
              <a:solidFill>
                <a:schemeClr val="tx1"/>
              </a:solidFill>
              <a:latin typeface="Arial"/>
              <a:cs typeface="Arial"/>
            </a:endParaRPr>
          </a:p>
          <a:p>
            <a:pPr>
              <a:spcBef>
                <a:spcPct val="0"/>
              </a:spcBef>
              <a:spcAft>
                <a:spcPts val="1200"/>
              </a:spcAft>
              <a:defRPr/>
            </a:pPr>
            <a:endParaRPr lang="en-US" dirty="0">
              <a:solidFill>
                <a:schemeClr val="tx1"/>
              </a:solidFill>
              <a:latin typeface="Arial"/>
              <a:cs typeface="Arial"/>
            </a:endParaRPr>
          </a:p>
          <a:p>
            <a:pPr algn="ctr">
              <a:spcBef>
                <a:spcPct val="0"/>
              </a:spcBef>
              <a:spcAft>
                <a:spcPts val="1200"/>
              </a:spcAft>
              <a:defRPr/>
            </a:pPr>
            <a:r>
              <a:rPr lang="en-US" sz="2400" b="1" dirty="0">
                <a:solidFill>
                  <a:srgbClr val="FF0000"/>
                </a:solidFill>
                <a:latin typeface="Verdana" panose="020B0604030504040204" pitchFamily="34" charset="0"/>
                <a:ea typeface="Verdana" panose="020B0604030504040204" pitchFamily="34" charset="0"/>
                <a:cs typeface="Arial"/>
              </a:rPr>
              <a:t>WHEN IN DOUBT, REPORT IT!</a:t>
            </a:r>
          </a:p>
          <a:p>
            <a:pPr algn="ctr">
              <a:spcBef>
                <a:spcPct val="0"/>
              </a:spcBef>
              <a:spcAft>
                <a:spcPts val="1200"/>
              </a:spcAft>
              <a:defRPr/>
            </a:pPr>
            <a:r>
              <a:rPr lang="en-US" sz="2000" dirty="0">
                <a:solidFill>
                  <a:srgbClr val="FF0000"/>
                </a:solidFill>
                <a:latin typeface="Verdana" panose="020B0604030504040204" pitchFamily="34" charset="0"/>
                <a:ea typeface="Verdana" panose="020B0604030504040204" pitchFamily="34" charset="0"/>
                <a:cs typeface="Arial"/>
              </a:rPr>
              <a:t>If you are unclear or unsure how to classify a particular incident, </a:t>
            </a:r>
            <a:br>
              <a:rPr lang="en-US" sz="2000" dirty="0">
                <a:solidFill>
                  <a:srgbClr val="FF0000"/>
                </a:solidFill>
                <a:latin typeface="Verdana" panose="020B0604030504040204" pitchFamily="34" charset="0"/>
                <a:ea typeface="Verdana" panose="020B0604030504040204" pitchFamily="34" charset="0"/>
                <a:cs typeface="Arial"/>
              </a:rPr>
            </a:br>
            <a:r>
              <a:rPr lang="en-US" sz="2000" dirty="0">
                <a:solidFill>
                  <a:srgbClr val="FF0000"/>
                </a:solidFill>
                <a:latin typeface="Verdana" panose="020B0604030504040204" pitchFamily="34" charset="0"/>
                <a:ea typeface="Verdana" panose="020B0604030504040204" pitchFamily="34" charset="0"/>
                <a:cs typeface="Arial"/>
              </a:rPr>
              <a:t>please contact the College of the Desert Public Safety Department.</a:t>
            </a:r>
            <a:endPar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9659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85DEB4-F417-468B-B718-E6C5F36CFAB9}"/>
              </a:ext>
            </a:extLst>
          </p:cNvPr>
          <p:cNvSpPr txBox="1"/>
          <p:nvPr/>
        </p:nvSpPr>
        <p:spPr>
          <a:xfrm>
            <a:off x="815926" y="1182231"/>
            <a:ext cx="10818056" cy="492442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Clery Crimes</a:t>
            </a:r>
            <a:b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b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(Violence Against Women Act – “VAWA”)</a:t>
            </a:r>
          </a:p>
          <a:p>
            <a:pPr marL="457200" indent="-457200">
              <a:spcBef>
                <a:spcPct val="0"/>
              </a:spcBef>
              <a:spcAft>
                <a:spcPts val="1200"/>
              </a:spcAft>
              <a:buAutoNum type="arabicPeriod"/>
              <a:defRPr/>
            </a:pP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Domestic Violence</a:t>
            </a:r>
          </a:p>
          <a:p>
            <a:pPr lvl="1">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A felony or misdemeanor crime of violence committed: </a:t>
            </a:r>
          </a:p>
          <a:p>
            <a:pPr marL="914400" lvl="1" indent="-4572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by a current or former spouse or intimate partner of the victim.</a:t>
            </a:r>
          </a:p>
          <a:p>
            <a:pPr marL="914400" lvl="1" indent="-4572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by a person with whom the victim shares a child in common.</a:t>
            </a:r>
          </a:p>
          <a:p>
            <a:pPr marL="914400" lvl="1" indent="-4572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by a person who is cohabitating with, or has cohabitated with, the victim as a spouse or intimate partner.</a:t>
            </a:r>
          </a:p>
          <a:p>
            <a:pPr marL="914400" lvl="1" indent="-4572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by a person similarly situated to a spouse of the victim under the domestic or family violence laws of the jurisdiction in which the crime of violence occurred;</a:t>
            </a:r>
          </a:p>
          <a:p>
            <a:pPr marL="914400" lvl="1" indent="-4572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by any other person against an adult or youth victim who is protected from that person’s acts under the domestic or family violence laws of the jurisdiction in which the crime of violence occurred.</a:t>
            </a:r>
          </a:p>
        </p:txBody>
      </p:sp>
    </p:spTree>
    <p:extLst>
      <p:ext uri="{BB962C8B-B14F-4D97-AF65-F5344CB8AC3E}">
        <p14:creationId xmlns:p14="http://schemas.microsoft.com/office/powerpoint/2010/main" val="1899416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7EFA9-3A1B-42B8-BB9C-A9838C82F76A}"/>
              </a:ext>
            </a:extLst>
          </p:cNvPr>
          <p:cNvSpPr txBox="1"/>
          <p:nvPr/>
        </p:nvSpPr>
        <p:spPr>
          <a:xfrm>
            <a:off x="1055077" y="846406"/>
            <a:ext cx="10424160" cy="483209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Clery Crimes</a:t>
            </a:r>
            <a:b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br>
            <a:r>
              <a:rPr lang="en-US"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(Violence Against Women Act – “VAWA”)</a:t>
            </a:r>
          </a:p>
          <a:p>
            <a:pPr marL="457200" indent="-457200">
              <a:spcBef>
                <a:spcPct val="0"/>
              </a:spcBef>
              <a:spcAft>
                <a:spcPts val="1200"/>
              </a:spcAft>
              <a:buFont typeface="+mj-lt"/>
              <a:buAutoNum type="arabicPeriod" startAt="2"/>
              <a:defRPr/>
            </a:pP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Dating Violence</a:t>
            </a:r>
          </a:p>
          <a:p>
            <a:pPr lvl="1">
              <a:spcBef>
                <a:spcPct val="0"/>
              </a:spcBef>
              <a:spcAft>
                <a:spcPts val="1200"/>
              </a:spcAft>
              <a:defRP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Violence committed by a person who is or has been in a social relationship of a romantic or intimate nature with the victim. The existence of such a relationship shall be determined based on the reporting party’s statement and with consideration of the length of the relationship, the type of relationship, and the frequency of interaction between the persons involved in the relationship. </a:t>
            </a:r>
          </a:p>
          <a:p>
            <a:pPr lvl="1">
              <a:spcBef>
                <a:spcPct val="0"/>
              </a:spcBef>
              <a:spcAft>
                <a:spcPts val="1200"/>
              </a:spcAft>
              <a:defRP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For the purposes of this definition: </a:t>
            </a:r>
          </a:p>
          <a:p>
            <a:pPr marL="742950" lvl="1" indent="-285750">
              <a:spcBef>
                <a:spcPct val="0"/>
              </a:spcBef>
              <a:spcAft>
                <a:spcPts val="1200"/>
              </a:spcAft>
              <a:buFont typeface="Arial" panose="020B0604020202020204" pitchFamily="34" charset="0"/>
              <a:buChar char="•"/>
              <a:defRP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dating violence includes, but is not limited to, sexual or physical abuse or the threat of such abuse.</a:t>
            </a:r>
          </a:p>
          <a:p>
            <a:pPr marL="742950" lvl="1" indent="-285750">
              <a:spcBef>
                <a:spcPct val="0"/>
              </a:spcBef>
              <a:spcAft>
                <a:spcPts val="1200"/>
              </a:spcAft>
              <a:buFont typeface="Arial" panose="020B0604020202020204" pitchFamily="34" charset="0"/>
              <a:buChar char="•"/>
              <a:defRP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dating violence does not include acts covered under the definition of domestic violence.</a:t>
            </a:r>
          </a:p>
          <a:p>
            <a:pPr lvl="1">
              <a:spcBef>
                <a:spcPct val="0"/>
              </a:spcBef>
              <a:spcAft>
                <a:spcPts val="1200"/>
              </a:spcAft>
              <a:defRPr/>
            </a:pPr>
            <a:r>
              <a:rPr lang="en-US" sz="1600" b="1" dirty="0">
                <a:solidFill>
                  <a:schemeClr val="tx1"/>
                </a:solidFill>
                <a:latin typeface="Verdana" panose="020B0604030504040204" pitchFamily="34" charset="0"/>
                <a:ea typeface="Verdana" panose="020B0604030504040204" pitchFamily="34" charset="0"/>
                <a:cs typeface="Arial" panose="020B0604020202020204" pitchFamily="34" charset="0"/>
              </a:rPr>
              <a:t>Note</a:t>
            </a: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 When the reporting party asserts that there was a dating relationship, you should assume that the victim and perpetrator were in a dating relationship to avoid incorrectly  omitting incidents. </a:t>
            </a:r>
          </a:p>
        </p:txBody>
      </p:sp>
    </p:spTree>
    <p:extLst>
      <p:ext uri="{BB962C8B-B14F-4D97-AF65-F5344CB8AC3E}">
        <p14:creationId xmlns:p14="http://schemas.microsoft.com/office/powerpoint/2010/main" val="191504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A8C04E-507E-44FF-9987-BE0619B46601}"/>
              </a:ext>
            </a:extLst>
          </p:cNvPr>
          <p:cNvSpPr txBox="1"/>
          <p:nvPr/>
        </p:nvSpPr>
        <p:spPr>
          <a:xfrm>
            <a:off x="1020931" y="701336"/>
            <a:ext cx="10901779" cy="4370427"/>
          </a:xfrm>
          <a:prstGeom prst="rect">
            <a:avLst/>
          </a:prstGeom>
          <a:noFill/>
          <a:ln w="38100">
            <a:solidFill>
              <a:schemeClr val="tx1"/>
            </a:solidFill>
          </a:ln>
        </p:spPr>
        <p:txBody>
          <a:bodyPr wrap="square" rtlCol="0">
            <a:spAutoFit/>
          </a:bodyPr>
          <a:lstStyle/>
          <a:p>
            <a:pPr algn="ctr"/>
            <a:r>
              <a:rPr lang="en-US" sz="2000" b="1" dirty="0">
                <a:latin typeface="Verdana" panose="020B0604030504040204" pitchFamily="34" charset="0"/>
                <a:ea typeface="Verdana" panose="020B0604030504040204" pitchFamily="34" charset="0"/>
              </a:rPr>
              <a:t>Expected Outcomes from this Campus Security Authority Training</a:t>
            </a:r>
          </a:p>
          <a:p>
            <a:endParaRPr lang="en-US" dirty="0"/>
          </a:p>
          <a:p>
            <a:pPr marL="1371600" lvl="2" indent="-457200">
              <a:buFont typeface="+mj-lt"/>
              <a:buAutoNum type="arabicPeriod"/>
            </a:pPr>
            <a:r>
              <a:rPr lang="en-US" sz="2400" dirty="0">
                <a:latin typeface="Verdana" panose="020B0604030504040204" pitchFamily="34" charset="0"/>
                <a:ea typeface="Verdana" panose="020B0604030504040204" pitchFamily="34" charset="0"/>
              </a:rPr>
              <a:t>You will have a </a:t>
            </a:r>
            <a:r>
              <a:rPr lang="en-US" sz="2400" dirty="0">
                <a:solidFill>
                  <a:srgbClr val="FF0000"/>
                </a:solidFill>
                <a:latin typeface="Verdana" panose="020B0604030504040204" pitchFamily="34" charset="0"/>
                <a:ea typeface="Verdana" panose="020B0604030504040204" pitchFamily="34" charset="0"/>
              </a:rPr>
              <a:t>general knowledge </a:t>
            </a:r>
            <a:r>
              <a:rPr lang="en-US" sz="2400" dirty="0">
                <a:latin typeface="Verdana" panose="020B0604030504040204" pitchFamily="34" charset="0"/>
                <a:ea typeface="Verdana" panose="020B0604030504040204" pitchFamily="34" charset="0"/>
              </a:rPr>
              <a:t>of the CLERY Act requirements;</a:t>
            </a:r>
          </a:p>
          <a:p>
            <a:pPr marL="1371600" lvl="2" indent="-457200">
              <a:buFont typeface="+mj-lt"/>
              <a:buAutoNum type="arabicPeriod"/>
            </a:pPr>
            <a:r>
              <a:rPr lang="en-US" sz="2400" dirty="0">
                <a:latin typeface="Verdana" panose="020B0604030504040204" pitchFamily="34" charset="0"/>
                <a:ea typeface="Verdana" panose="020B0604030504040204" pitchFamily="34" charset="0"/>
              </a:rPr>
              <a:t>You will understand what it means to be a </a:t>
            </a:r>
            <a:r>
              <a:rPr lang="en-US" sz="2400" dirty="0">
                <a:solidFill>
                  <a:srgbClr val="FF0000"/>
                </a:solidFill>
                <a:latin typeface="Verdana" panose="020B0604030504040204" pitchFamily="34" charset="0"/>
                <a:ea typeface="Verdana" panose="020B0604030504040204" pitchFamily="34" charset="0"/>
              </a:rPr>
              <a:t>Campus Security Authority </a:t>
            </a:r>
            <a:r>
              <a:rPr lang="en-US" sz="2400" dirty="0">
                <a:latin typeface="Verdana" panose="020B0604030504040204" pitchFamily="34" charset="0"/>
                <a:ea typeface="Verdana" panose="020B0604030504040204" pitchFamily="34" charset="0"/>
              </a:rPr>
              <a:t>(CSA)</a:t>
            </a:r>
          </a:p>
          <a:p>
            <a:pPr marL="1371600" lvl="2" indent="-457200">
              <a:buFont typeface="+mj-lt"/>
              <a:buAutoNum type="arabicPeriod"/>
            </a:pPr>
            <a:r>
              <a:rPr lang="en-US" sz="2400" dirty="0">
                <a:latin typeface="Verdana" panose="020B0604030504040204" pitchFamily="34" charset="0"/>
                <a:ea typeface="Verdana" panose="020B0604030504040204" pitchFamily="34" charset="0"/>
              </a:rPr>
              <a:t>You will understand CLERY compliance is about recording </a:t>
            </a:r>
            <a:r>
              <a:rPr lang="en-US" sz="2400" dirty="0">
                <a:solidFill>
                  <a:srgbClr val="FF0000"/>
                </a:solidFill>
                <a:latin typeface="Verdana" panose="020B0604030504040204" pitchFamily="34" charset="0"/>
                <a:ea typeface="Verdana" panose="020B0604030504040204" pitchFamily="34" charset="0"/>
              </a:rPr>
              <a:t>CLERY Crimes </a:t>
            </a:r>
            <a:r>
              <a:rPr lang="en-US" sz="2400" dirty="0">
                <a:latin typeface="Verdana" panose="020B0604030504040204" pitchFamily="34" charset="0"/>
                <a:ea typeface="Verdana" panose="020B0604030504040204" pitchFamily="34" charset="0"/>
              </a:rPr>
              <a:t>that occur on </a:t>
            </a:r>
            <a:r>
              <a:rPr lang="en-US" sz="2400" dirty="0">
                <a:solidFill>
                  <a:srgbClr val="FF0000"/>
                </a:solidFill>
                <a:latin typeface="Verdana" panose="020B0604030504040204" pitchFamily="34" charset="0"/>
                <a:ea typeface="Verdana" panose="020B0604030504040204" pitchFamily="34" charset="0"/>
              </a:rPr>
              <a:t>CLERY Geography</a:t>
            </a:r>
            <a:r>
              <a:rPr lang="en-US" sz="2400" dirty="0">
                <a:latin typeface="Verdana" panose="020B0604030504040204" pitchFamily="34" charset="0"/>
                <a:ea typeface="Verdana" panose="020B0604030504040204" pitchFamily="34" charset="0"/>
              </a:rPr>
              <a:t>;</a:t>
            </a:r>
          </a:p>
          <a:p>
            <a:pPr marL="1371600" lvl="2" indent="-457200">
              <a:buFont typeface="+mj-lt"/>
              <a:buAutoNum type="arabicPeriod"/>
            </a:pPr>
            <a:r>
              <a:rPr lang="en-US" sz="2400" dirty="0">
                <a:latin typeface="Verdana" panose="020B0604030504040204" pitchFamily="34" charset="0"/>
                <a:ea typeface="Verdana" panose="020B0604030504040204" pitchFamily="34" charset="0"/>
              </a:rPr>
              <a:t>You will understand why it is important to </a:t>
            </a:r>
            <a:r>
              <a:rPr lang="en-US" sz="2400" dirty="0">
                <a:solidFill>
                  <a:srgbClr val="FF0000"/>
                </a:solidFill>
                <a:latin typeface="Verdana" panose="020B0604030504040204" pitchFamily="34" charset="0"/>
                <a:ea typeface="Verdana" panose="020B0604030504040204" pitchFamily="34" charset="0"/>
              </a:rPr>
              <a:t>immediately report CLERY Crime to COD Public Safety Department</a:t>
            </a:r>
            <a:r>
              <a:rPr lang="en-US" sz="2400" dirty="0">
                <a:latin typeface="Verdana" panose="020B0604030504040204" pitchFamily="34" charset="0"/>
                <a:ea typeface="Verdana" panose="020B0604030504040204" pitchFamily="34" charset="0"/>
              </a:rPr>
              <a:t>;</a:t>
            </a:r>
          </a:p>
          <a:p>
            <a:pPr marL="1371600" lvl="2" indent="-457200">
              <a:buFont typeface="+mj-lt"/>
              <a:buAutoNum type="arabicPeriod"/>
            </a:pPr>
            <a:r>
              <a:rPr lang="en-US" sz="2400" dirty="0">
                <a:latin typeface="Verdana" panose="020B0604030504040204" pitchFamily="34" charset="0"/>
                <a:ea typeface="Verdana" panose="020B0604030504040204" pitchFamily="34" charset="0"/>
              </a:rPr>
              <a:t>You will understand </a:t>
            </a:r>
            <a:r>
              <a:rPr lang="en-US" sz="2400" dirty="0">
                <a:solidFill>
                  <a:srgbClr val="FF0000"/>
                </a:solidFill>
                <a:latin typeface="Verdana" panose="020B0604030504040204" pitchFamily="34" charset="0"/>
                <a:ea typeface="Verdana" panose="020B0604030504040204" pitchFamily="34" charset="0"/>
              </a:rPr>
              <a:t>the consequences of non-compliance </a:t>
            </a:r>
            <a:r>
              <a:rPr lang="en-US" sz="2400" dirty="0">
                <a:latin typeface="Verdana" panose="020B0604030504040204" pitchFamily="34" charset="0"/>
                <a:ea typeface="Verdana" panose="020B0604030504040204" pitchFamily="34" charset="0"/>
              </a:rPr>
              <a:t>with the CLERY Act.</a:t>
            </a:r>
          </a:p>
        </p:txBody>
      </p:sp>
    </p:spTree>
    <p:extLst>
      <p:ext uri="{BB962C8B-B14F-4D97-AF65-F5344CB8AC3E}">
        <p14:creationId xmlns:p14="http://schemas.microsoft.com/office/powerpoint/2010/main" val="3496390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09F54-5DC6-429F-96B4-5F3F92556196}"/>
              </a:ext>
            </a:extLst>
          </p:cNvPr>
          <p:cNvSpPr txBox="1"/>
          <p:nvPr/>
        </p:nvSpPr>
        <p:spPr>
          <a:xfrm>
            <a:off x="1322363" y="936010"/>
            <a:ext cx="10185009" cy="498598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Clery Crimes</a:t>
            </a:r>
            <a:b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br>
            <a:r>
              <a:rPr lang="en-US"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(Violence Against Women Act – “VAWA”)</a:t>
            </a:r>
          </a:p>
          <a:p>
            <a:pPr marL="457200" indent="-457200">
              <a:spcBef>
                <a:spcPct val="0"/>
              </a:spcBef>
              <a:spcAft>
                <a:spcPts val="1200"/>
              </a:spcAft>
              <a:buFont typeface="+mj-lt"/>
              <a:buAutoNum type="arabicPeriod" startAt="3"/>
              <a:defRPr/>
            </a:pP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Stalking</a:t>
            </a:r>
            <a:endParaRPr lang="en-US" sz="16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lvl="1">
              <a:spcBef>
                <a:spcPct val="0"/>
              </a:spcBef>
              <a:spcAft>
                <a:spcPts val="1200"/>
              </a:spcAft>
              <a:defRP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Engaging in a course of conduct directed at a specific person that would cause a reasonable person to:</a:t>
            </a:r>
          </a:p>
          <a:p>
            <a:pPr marL="742950" lvl="1" indent="-285750">
              <a:spcBef>
                <a:spcPct val="0"/>
              </a:spcBef>
              <a:spcAft>
                <a:spcPts val="1200"/>
              </a:spcAft>
              <a:buFont typeface="Arial" panose="020B0604020202020204" pitchFamily="34" charset="0"/>
              <a:buChar char="•"/>
              <a:defRP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fear for the person’s safety or the safety of others; or</a:t>
            </a:r>
          </a:p>
          <a:p>
            <a:pPr marL="742950" lvl="1" indent="-285750">
              <a:spcBef>
                <a:spcPct val="0"/>
              </a:spcBef>
              <a:spcAft>
                <a:spcPts val="1200"/>
              </a:spcAft>
              <a:buFont typeface="Arial" panose="020B0604020202020204" pitchFamily="34" charset="0"/>
              <a:buChar char="•"/>
              <a:defRP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suffer substantial emotional distress.</a:t>
            </a:r>
          </a:p>
          <a:p>
            <a:pPr lvl="1">
              <a:spcBef>
                <a:spcPct val="0"/>
              </a:spcBef>
              <a:spcAft>
                <a:spcPts val="1200"/>
              </a:spcAft>
              <a:defRPr/>
            </a:pPr>
            <a:r>
              <a:rPr lang="en-US" sz="1600" b="1" dirty="0">
                <a:solidFill>
                  <a:schemeClr val="tx1"/>
                </a:solidFill>
                <a:latin typeface="Verdana" panose="020B0604030504040204" pitchFamily="34" charset="0"/>
                <a:ea typeface="Verdana" panose="020B0604030504040204" pitchFamily="34" charset="0"/>
                <a:cs typeface="Arial" panose="020B0604020202020204" pitchFamily="34" charset="0"/>
              </a:rPr>
              <a:t>Course of conduct </a:t>
            </a: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means two or more acts, including, but not limited to, acts in which the stalker directly, indirectly, or through third parties, by any action, method, device, or means, follows, monitors, observes, surveils, threatens, or communicates to or about a person, or interferes with a person’s property. </a:t>
            </a:r>
          </a:p>
          <a:p>
            <a:pPr lvl="1">
              <a:spcBef>
                <a:spcPct val="0"/>
              </a:spcBef>
              <a:spcAft>
                <a:spcPts val="1200"/>
              </a:spcAft>
              <a:defRPr/>
            </a:pPr>
            <a:r>
              <a:rPr lang="en-US" sz="1600" b="1" dirty="0">
                <a:solidFill>
                  <a:schemeClr val="tx1"/>
                </a:solidFill>
                <a:latin typeface="Verdana" panose="020B0604030504040204" pitchFamily="34" charset="0"/>
                <a:ea typeface="Verdana" panose="020B0604030504040204" pitchFamily="34" charset="0"/>
                <a:cs typeface="Arial" panose="020B0604020202020204" pitchFamily="34" charset="0"/>
              </a:rPr>
              <a:t>Reasonable person </a:t>
            </a: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means a reasonable person under similar circumstances and with similar identities to the victim.</a:t>
            </a:r>
          </a:p>
          <a:p>
            <a:pPr lvl="1">
              <a:spcBef>
                <a:spcPct val="0"/>
              </a:spcBef>
              <a:spcAft>
                <a:spcPts val="1200"/>
              </a:spcAft>
              <a:defRPr/>
            </a:pPr>
            <a:r>
              <a:rPr lang="en-US" sz="1600" b="1" dirty="0">
                <a:solidFill>
                  <a:schemeClr val="tx1"/>
                </a:solidFill>
                <a:latin typeface="Verdana" panose="020B0604030504040204" pitchFamily="34" charset="0"/>
                <a:ea typeface="Verdana" panose="020B0604030504040204" pitchFamily="34" charset="0"/>
                <a:cs typeface="Arial" panose="020B0604020202020204" pitchFamily="34" charset="0"/>
              </a:rPr>
              <a:t>Substantial emotional distress </a:t>
            </a: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means significant mental suffering or anguish that may, but does not necessarily require medical or other professional treatment or counseling. </a:t>
            </a:r>
          </a:p>
        </p:txBody>
      </p:sp>
    </p:spTree>
    <p:extLst>
      <p:ext uri="{BB962C8B-B14F-4D97-AF65-F5344CB8AC3E}">
        <p14:creationId xmlns:p14="http://schemas.microsoft.com/office/powerpoint/2010/main" val="162547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8924B-5FD8-4272-B7D7-A02B367569D0}"/>
              </a:ext>
            </a:extLst>
          </p:cNvPr>
          <p:cNvSpPr txBox="1"/>
          <p:nvPr/>
        </p:nvSpPr>
        <p:spPr>
          <a:xfrm>
            <a:off x="956604" y="1028343"/>
            <a:ext cx="10466362"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must a CSA do when they receive a report of a crime?</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If you receive a report of a Clery Crime on COD’s Clery Geography, you are </a:t>
            </a: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required</a:t>
            </a: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 to report it to the College of the Desert Public Safety Department.  </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You may also be required to report an incident to the local law enforcement agency that has jurisdiction in that area and/or other officials under policies or laws concerning child abuse, sexual harassment, sexual violence, and workplace violence.</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You should advise the person about your reporting requirements and other reporting options available to them.  Your required CSA report to the College of the Desert Public Safety Department is not the same thing as them filing a police report with the local law enforcement agency that has jurisdiction in that area where the crime was committed.</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Other reporting options include, but are not limited to:</a:t>
            </a:r>
          </a:p>
          <a:p>
            <a:pPr marL="285750" indent="-28575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COD Public Safety Department 	• Student Health Services</a:t>
            </a:r>
          </a:p>
          <a:p>
            <a:pPr marL="285750" indent="-28575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Director of Student Life		• Human Resources</a:t>
            </a:r>
          </a:p>
          <a:p>
            <a:pPr marL="285750" indent="-285750">
              <a:spcBef>
                <a:spcPct val="0"/>
              </a:spcBef>
              <a:spcAft>
                <a:spcPts val="1200"/>
              </a:spcAft>
              <a:buFont typeface="Arial" panose="020B0604020202020204" pitchFamily="34" charset="0"/>
              <a:buChar char="•"/>
              <a:defRPr/>
            </a:pPr>
            <a:endParaRPr lang="en-US"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22178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AECD4C-D5CB-4371-B03E-6F29D6D73186}"/>
              </a:ext>
            </a:extLst>
          </p:cNvPr>
          <p:cNvSpPr txBox="1"/>
          <p:nvPr/>
        </p:nvSpPr>
        <p:spPr>
          <a:xfrm>
            <a:off x="970672" y="787791"/>
            <a:ext cx="10452294"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must a CSA do when they receive a report of a crime?</a:t>
            </a:r>
          </a:p>
          <a:p>
            <a:pPr algn="ctr">
              <a:spcBef>
                <a:spcPct val="0"/>
              </a:spcBef>
              <a:spcAft>
                <a:spcPts val="1200"/>
              </a:spcAft>
              <a:defRPr/>
            </a:pPr>
            <a:endParaRPr lang="en-US" sz="1200" b="1" dirty="0">
              <a:solidFill>
                <a:schemeClr val="tx1"/>
              </a:solidFill>
              <a:latin typeface="Verdana" panose="020B0604030504040204" pitchFamily="34" charset="0"/>
              <a:ea typeface="Verdana" panose="020B0604030504040204" pitchFamily="34" charset="0"/>
              <a:cs typeface="Arial"/>
            </a:endParaRPr>
          </a:p>
          <a:p>
            <a:pPr marL="342900" indent="-342900">
              <a:spcBef>
                <a:spcPct val="0"/>
              </a:spcBef>
              <a:spcAft>
                <a:spcPts val="1200"/>
              </a:spcAft>
              <a:buFont typeface="+mj-lt"/>
              <a:buAutoNum type="arabicPeriod"/>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Gather information to the extent possible:</a:t>
            </a:r>
          </a:p>
          <a:p>
            <a:pPr marL="800100" lvl="1" indent="-3429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The nature or description of the crime or incident</a:t>
            </a:r>
          </a:p>
          <a:p>
            <a:pPr marL="800100" lvl="1" indent="-3429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Where the crime or incident occurred</a:t>
            </a:r>
            <a:endParaRPr lang="en-US" sz="2400" b="1" dirty="0">
              <a:solidFill>
                <a:schemeClr val="tx1"/>
              </a:solidFill>
              <a:latin typeface="Verdana" panose="020B0604030504040204" pitchFamily="34" charset="0"/>
              <a:ea typeface="Verdana" panose="020B0604030504040204" pitchFamily="34" charset="0"/>
              <a:cs typeface="Arial"/>
            </a:endParaRPr>
          </a:p>
          <a:p>
            <a:pPr marL="800100" lvl="1" indent="-3429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When the crime or incident occurred</a:t>
            </a:r>
          </a:p>
          <a:p>
            <a:pPr marL="800100" lvl="1" indent="-3429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When the crime or incident was reported to you</a:t>
            </a:r>
          </a:p>
          <a:p>
            <a:pPr marL="800100" lvl="1" indent="-342900">
              <a:spcBef>
                <a:spcPct val="0"/>
              </a:spcBef>
              <a:spcAft>
                <a:spcPts val="1200"/>
              </a:spcAft>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The affiliation of the involved parties</a:t>
            </a:r>
          </a:p>
          <a:p>
            <a:pPr marL="800100" lvl="1" indent="-342900">
              <a:spcBef>
                <a:spcPct val="0"/>
              </a:spcBef>
              <a:spcAft>
                <a:spcPts val="1200"/>
              </a:spcAft>
              <a:buFont typeface="Arial" panose="020B0604020202020204" pitchFamily="34" charset="0"/>
              <a:buChar char="•"/>
              <a:defRPr/>
            </a:pPr>
            <a:endParaRPr lang="en-US"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The report shall be forwarded to the COD Public Safety Department </a:t>
            </a:r>
            <a:r>
              <a:rPr lang="en-US" dirty="0">
                <a:solidFill>
                  <a:srgbClr val="C00000"/>
                </a:solidFill>
                <a:latin typeface="Verdana" panose="020B0604030504040204" pitchFamily="34" charset="0"/>
                <a:ea typeface="Verdana" panose="020B0604030504040204" pitchFamily="34" charset="0"/>
                <a:cs typeface="Arial" panose="020B0604020202020204" pitchFamily="34" charset="0"/>
              </a:rPr>
              <a:t>“without identifying the victim, unless the victim consents to being identified after the victim has been informed of his or her right to have his or her personally identifying information withheld.” </a:t>
            </a: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[California Education Code § 67383(b)]</a:t>
            </a:r>
          </a:p>
        </p:txBody>
      </p:sp>
    </p:spTree>
    <p:extLst>
      <p:ext uri="{BB962C8B-B14F-4D97-AF65-F5344CB8AC3E}">
        <p14:creationId xmlns:p14="http://schemas.microsoft.com/office/powerpoint/2010/main" val="869161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631AB-82C2-4052-80B0-5D27B281403C}"/>
              </a:ext>
            </a:extLst>
          </p:cNvPr>
          <p:cNvSpPr txBox="1"/>
          <p:nvPr/>
        </p:nvSpPr>
        <p:spPr>
          <a:xfrm>
            <a:off x="984738" y="914398"/>
            <a:ext cx="10522634"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must a CSA do when they receive a report of a crime?</a:t>
            </a:r>
          </a:p>
          <a:p>
            <a:pPr algn="ctr">
              <a:spcBef>
                <a:spcPct val="0"/>
              </a:spcBef>
              <a:spcAft>
                <a:spcPts val="1200"/>
              </a:spcAft>
              <a:defRPr/>
            </a:pPr>
            <a:endParaRPr lang="en-US" sz="1200" b="1" dirty="0">
              <a:solidFill>
                <a:schemeClr val="tx1"/>
              </a:solidFill>
              <a:latin typeface="Verdana" panose="020B0604030504040204" pitchFamily="34" charset="0"/>
              <a:ea typeface="Verdana" panose="020B0604030504040204" pitchFamily="34" charset="0"/>
              <a:cs typeface="Arial"/>
            </a:endParaRPr>
          </a:p>
          <a:p>
            <a:pPr marL="342900" indent="-342900">
              <a:spcBef>
                <a:spcPct val="0"/>
              </a:spcBef>
              <a:spcAft>
                <a:spcPts val="1200"/>
              </a:spcAft>
              <a:buFont typeface="+mj-lt"/>
              <a:buAutoNum type="arabicPeriod" startAt="2"/>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Any report of a violent crime, sexual assault, or hate crime made to a CSA must be reported to UCLA PD Clery Coordinator immediately, or as soon as practicably possible.</a:t>
            </a:r>
            <a:endParaRPr lang="en-US" sz="10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spcBef>
                <a:spcPct val="0"/>
              </a:spcBef>
              <a:spcAft>
                <a:spcPts val="1200"/>
              </a:spcAft>
              <a:defRPr/>
            </a:pPr>
            <a:endParaRPr lang="en-US" b="1" dirty="0">
              <a:solidFill>
                <a:srgbClr val="000000"/>
              </a:solidFill>
              <a:latin typeface="Arial" panose="020B0604020202020204" pitchFamily="34" charset="0"/>
              <a:cs typeface="Arial" panose="020B0604020202020204" pitchFamily="34" charset="0"/>
            </a:endParaRPr>
          </a:p>
          <a:p>
            <a:pPr marL="342900" indent="-342900">
              <a:spcBef>
                <a:spcPct val="0"/>
              </a:spcBef>
              <a:spcAft>
                <a:spcPts val="1200"/>
              </a:spcAft>
              <a:buFont typeface="+mj-lt"/>
              <a:buAutoNum type="arabicPeriod" startAt="2"/>
              <a:defRPr/>
            </a:pPr>
            <a:endParaRPr lang="en-US" b="1" dirty="0">
              <a:solidFill>
                <a:srgbClr val="000000"/>
              </a:solidFill>
              <a:latin typeface="Arial" panose="020B0604020202020204" pitchFamily="34" charset="0"/>
              <a:cs typeface="Arial" panose="020B0604020202020204" pitchFamily="34" charset="0"/>
            </a:endParaRPr>
          </a:p>
          <a:p>
            <a:pPr marL="342900" indent="-342900">
              <a:spcBef>
                <a:spcPct val="0"/>
              </a:spcBef>
              <a:spcAft>
                <a:spcPts val="1200"/>
              </a:spcAft>
              <a:buFont typeface="+mj-lt"/>
              <a:buAutoNum type="arabicPeriod" startAt="2"/>
              <a:defRPr/>
            </a:pPr>
            <a:endParaRPr lang="en-US" b="1" dirty="0">
              <a:solidFill>
                <a:srgbClr val="000000"/>
              </a:solidFill>
              <a:latin typeface="Arial" panose="020B0604020202020204" pitchFamily="34" charset="0"/>
              <a:cs typeface="Arial" panose="020B0604020202020204" pitchFamily="34" charset="0"/>
            </a:endParaRPr>
          </a:p>
          <a:p>
            <a:pPr marL="342900" indent="-342900">
              <a:spcBef>
                <a:spcPct val="0"/>
              </a:spcBef>
              <a:spcAft>
                <a:spcPts val="1200"/>
              </a:spcAft>
              <a:buFont typeface="+mj-lt"/>
              <a:buAutoNum type="arabicPeriod" startAt="2"/>
              <a:defRPr/>
            </a:pPr>
            <a:endParaRPr lang="en-US" b="1" dirty="0">
              <a:solidFill>
                <a:srgbClr val="000000"/>
              </a:solidFill>
              <a:latin typeface="Arial" panose="020B0604020202020204" pitchFamily="34" charset="0"/>
              <a:cs typeface="Arial" panose="020B0604020202020204" pitchFamily="34" charset="0"/>
            </a:endParaRPr>
          </a:p>
          <a:p>
            <a:pPr marL="342900" indent="-342900">
              <a:spcBef>
                <a:spcPct val="0"/>
              </a:spcBef>
              <a:spcAft>
                <a:spcPts val="1200"/>
              </a:spcAft>
              <a:buFont typeface="+mj-lt"/>
              <a:buAutoNum type="arabicPeriod" startAt="2"/>
              <a:defRPr/>
            </a:pPr>
            <a:endParaRPr lang="en-US" sz="2000" b="1" dirty="0">
              <a:solidFill>
                <a:srgbClr val="000000"/>
              </a:solidFill>
              <a:latin typeface="Arial"/>
              <a:cs typeface="Arial"/>
            </a:endParaRPr>
          </a:p>
          <a:p>
            <a:pPr marL="342900" indent="-342900">
              <a:spcBef>
                <a:spcPct val="0"/>
              </a:spcBef>
              <a:spcAft>
                <a:spcPts val="1200"/>
              </a:spcAft>
              <a:buFont typeface="+mj-lt"/>
              <a:buAutoNum type="arabicPeriod" startAt="2"/>
              <a:defRPr/>
            </a:pPr>
            <a:endParaRPr lang="en-US" sz="2000" b="1" dirty="0">
              <a:solidFill>
                <a:srgbClr val="000000"/>
              </a:solidFill>
              <a:latin typeface="Arial"/>
              <a:cs typeface="Arial"/>
            </a:endParaRPr>
          </a:p>
          <a:p>
            <a:pPr marL="342900" indent="-342900">
              <a:spcBef>
                <a:spcPct val="0"/>
              </a:spcBef>
              <a:spcAft>
                <a:spcPts val="1200"/>
              </a:spcAft>
              <a:buFont typeface="+mj-lt"/>
              <a:buAutoNum type="arabicPeriod" startAt="2"/>
              <a:defRPr/>
            </a:pPr>
            <a:endParaRPr lang="en-US" sz="2000" b="1" dirty="0">
              <a:solidFill>
                <a:srgbClr val="000000"/>
              </a:solidFill>
              <a:latin typeface="Arial"/>
              <a:cs typeface="Arial"/>
            </a:endParaRPr>
          </a:p>
        </p:txBody>
      </p:sp>
      <p:sp>
        <p:nvSpPr>
          <p:cNvPr id="3" name="Rectangle 2">
            <a:extLst>
              <a:ext uri="{FF2B5EF4-FFF2-40B4-BE49-F238E27FC236}">
                <a16:creationId xmlns:a16="http://schemas.microsoft.com/office/drawing/2014/main" id="{DC0E23AD-1E97-4B24-9AD8-EB7A8E880CCF}"/>
              </a:ext>
            </a:extLst>
          </p:cNvPr>
          <p:cNvSpPr/>
          <p:nvPr/>
        </p:nvSpPr>
        <p:spPr>
          <a:xfrm>
            <a:off x="2868522" y="4626690"/>
            <a:ext cx="1863074" cy="954107"/>
          </a:xfrm>
          <a:prstGeom prst="rect">
            <a:avLst/>
          </a:prstGeom>
          <a:noFill/>
        </p:spPr>
        <p:txBody>
          <a:bodyPr wrap="none" lIns="91440" tIns="45720" rIns="91440" bIns="4572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rPr>
              <a:t>Forced Oral</a:t>
            </a:r>
            <a:br>
              <a:rPr lang="en-US" sz="2800" b="0" cap="none" spc="0" dirty="0">
                <a:ln w="0"/>
                <a:solidFill>
                  <a:srgbClr val="002060"/>
                </a:solidFill>
                <a:effectLst>
                  <a:outerShdw blurRad="38100" dist="19050" dir="2700000" algn="tl" rotWithShape="0">
                    <a:schemeClr val="dk1">
                      <a:alpha val="40000"/>
                    </a:schemeClr>
                  </a:outerShdw>
                </a:effectLst>
              </a:rPr>
            </a:br>
            <a:r>
              <a:rPr lang="en-US" sz="2800" b="0" cap="none" spc="0" dirty="0">
                <a:ln w="0"/>
                <a:solidFill>
                  <a:srgbClr val="002060"/>
                </a:solidFill>
                <a:effectLst>
                  <a:outerShdw blurRad="38100" dist="19050" dir="2700000" algn="tl" rotWithShape="0">
                    <a:schemeClr val="dk1">
                      <a:alpha val="40000"/>
                    </a:schemeClr>
                  </a:outerShdw>
                </a:effectLst>
              </a:rPr>
              <a:t>Copulation</a:t>
            </a:r>
            <a:endParaRPr lang="en-US" sz="4800" b="0" cap="none" spc="0" dirty="0">
              <a:ln w="0"/>
              <a:solidFill>
                <a:srgbClr val="002060"/>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4E587927-0CD5-4679-8666-2524C9347811}"/>
              </a:ext>
            </a:extLst>
          </p:cNvPr>
          <p:cNvSpPr/>
          <p:nvPr/>
        </p:nvSpPr>
        <p:spPr>
          <a:xfrm>
            <a:off x="2430128" y="3393164"/>
            <a:ext cx="1359410" cy="954107"/>
          </a:xfrm>
          <a:prstGeom prst="rect">
            <a:avLst/>
          </a:prstGeom>
          <a:noFill/>
        </p:spPr>
        <p:txBody>
          <a:bodyPr wrap="none" lIns="91440" tIns="45720" rIns="91440" bIns="45720">
            <a:spAutoFit/>
          </a:bodyPr>
          <a:lstStyle/>
          <a:p>
            <a:pPr algn="ctr"/>
            <a:r>
              <a:rPr lang="en-US" sz="2800" b="0" cap="none" spc="0" dirty="0">
                <a:ln w="0"/>
                <a:solidFill>
                  <a:srgbClr val="00B050"/>
                </a:solidFill>
                <a:effectLst>
                  <a:outerShdw blurRad="38100" dist="19050" dir="2700000" algn="tl" rotWithShape="0">
                    <a:schemeClr val="dk1">
                      <a:alpha val="40000"/>
                    </a:schemeClr>
                  </a:outerShdw>
                </a:effectLst>
              </a:rPr>
              <a:t>Forced</a:t>
            </a:r>
            <a:br>
              <a:rPr lang="en-US" sz="2800" b="0" cap="none" spc="0" dirty="0">
                <a:ln w="0"/>
                <a:solidFill>
                  <a:srgbClr val="00B050"/>
                </a:solidFill>
                <a:effectLst>
                  <a:outerShdw blurRad="38100" dist="19050" dir="2700000" algn="tl" rotWithShape="0">
                    <a:schemeClr val="dk1">
                      <a:alpha val="40000"/>
                    </a:schemeClr>
                  </a:outerShdw>
                </a:effectLst>
              </a:rPr>
            </a:br>
            <a:r>
              <a:rPr lang="en-US" sz="2800" b="0" cap="none" spc="0" dirty="0">
                <a:ln w="0"/>
                <a:solidFill>
                  <a:srgbClr val="00B050"/>
                </a:solidFill>
                <a:effectLst>
                  <a:outerShdw blurRad="38100" dist="19050" dir="2700000" algn="tl" rotWithShape="0">
                    <a:schemeClr val="dk1">
                      <a:alpha val="40000"/>
                    </a:schemeClr>
                  </a:outerShdw>
                </a:effectLst>
              </a:rPr>
              <a:t>Sodomy</a:t>
            </a:r>
            <a:endParaRPr lang="en-US" sz="4800" b="0" cap="none" spc="0" dirty="0">
              <a:ln w="0"/>
              <a:solidFill>
                <a:srgbClr val="00B050"/>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56928D52-BC88-4338-A55E-BAAB7663C7D0}"/>
              </a:ext>
            </a:extLst>
          </p:cNvPr>
          <p:cNvSpPr/>
          <p:nvPr/>
        </p:nvSpPr>
        <p:spPr>
          <a:xfrm>
            <a:off x="3046824" y="2676961"/>
            <a:ext cx="1406924" cy="523220"/>
          </a:xfrm>
          <a:prstGeom prst="rect">
            <a:avLst/>
          </a:prstGeom>
          <a:noFill/>
        </p:spPr>
        <p:txBody>
          <a:bodyPr wrap="none" lIns="91440" tIns="45720" rIns="91440" bIns="45720">
            <a:spAutoFit/>
          </a:bodyPr>
          <a:lstStyle/>
          <a:p>
            <a:pPr algn="ctr"/>
            <a:r>
              <a:rPr lang="en-US" sz="2800" b="0" cap="none" spc="0" dirty="0">
                <a:ln w="0"/>
                <a:solidFill>
                  <a:srgbClr val="7030A0"/>
                </a:solidFill>
                <a:effectLst>
                  <a:outerShdw blurRad="38100" dist="19050" dir="2700000" algn="tl" rotWithShape="0">
                    <a:schemeClr val="dk1">
                      <a:alpha val="40000"/>
                    </a:schemeClr>
                  </a:outerShdw>
                </a:effectLst>
              </a:rPr>
              <a:t>Robbery</a:t>
            </a:r>
            <a:endParaRPr lang="en-US" sz="5400" b="0" cap="none" spc="0" dirty="0">
              <a:ln w="0"/>
              <a:solidFill>
                <a:srgbClr val="7030A0"/>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F2E1F492-20B0-49AA-99DD-C81B49696F71}"/>
              </a:ext>
            </a:extLst>
          </p:cNvPr>
          <p:cNvSpPr/>
          <p:nvPr/>
        </p:nvSpPr>
        <p:spPr>
          <a:xfrm>
            <a:off x="4790487" y="2415351"/>
            <a:ext cx="918841" cy="523220"/>
          </a:xfrm>
          <a:prstGeom prst="rect">
            <a:avLst/>
          </a:prstGeom>
          <a:noFill/>
        </p:spPr>
        <p:txBody>
          <a:bodyPr wrap="none" lIns="91440" tIns="45720" rIns="91440" bIns="45720">
            <a:spAutoFit/>
          </a:bodyPr>
          <a:lstStyle/>
          <a:p>
            <a:pPr algn="ctr"/>
            <a:r>
              <a:rPr lang="en-US" sz="2800" b="0" cap="none" spc="0" dirty="0">
                <a:ln w="0"/>
                <a:solidFill>
                  <a:srgbClr val="C00000"/>
                </a:solidFill>
                <a:effectLst>
                  <a:outerShdw blurRad="38100" dist="19050" dir="2700000" algn="tl" rotWithShape="0">
                    <a:schemeClr val="dk1">
                      <a:alpha val="40000"/>
                    </a:schemeClr>
                  </a:outerShdw>
                </a:effectLst>
              </a:rPr>
              <a:t>Rape</a:t>
            </a:r>
            <a:endParaRPr lang="en-US" sz="5400" b="0" cap="none" spc="0" dirty="0">
              <a:ln w="0"/>
              <a:solidFill>
                <a:srgbClr val="C0000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42180D39-8BEE-466B-BB23-D6FA5734CB4A}"/>
              </a:ext>
            </a:extLst>
          </p:cNvPr>
          <p:cNvSpPr/>
          <p:nvPr/>
        </p:nvSpPr>
        <p:spPr>
          <a:xfrm>
            <a:off x="5750158" y="2410632"/>
            <a:ext cx="1568057" cy="523220"/>
          </a:xfrm>
          <a:prstGeom prst="rect">
            <a:avLst/>
          </a:prstGeom>
          <a:noFill/>
        </p:spPr>
        <p:txBody>
          <a:bodyPr wrap="none" lIns="91440" tIns="45720" rIns="91440" bIns="45720">
            <a:spAutoFit/>
          </a:bodyPr>
          <a:lstStyle/>
          <a:p>
            <a:pPr algn="ctr"/>
            <a:r>
              <a:rPr lang="en-US" sz="2800" b="0" cap="none" spc="0" dirty="0">
                <a:ln w="0">
                  <a:solidFill>
                    <a:schemeClr val="tx1"/>
                  </a:solidFill>
                </a:ln>
                <a:solidFill>
                  <a:srgbClr val="FFC000"/>
                </a:solidFill>
                <a:effectLst>
                  <a:outerShdw blurRad="38100" dist="19050" dir="2700000" algn="tl" rotWithShape="0">
                    <a:schemeClr val="dk1">
                      <a:alpha val="40000"/>
                    </a:schemeClr>
                  </a:outerShdw>
                </a:effectLst>
              </a:rPr>
              <a:t>Homicide</a:t>
            </a:r>
            <a:endParaRPr lang="en-US" sz="4800" b="0" cap="none" spc="0" dirty="0">
              <a:ln w="0">
                <a:solidFill>
                  <a:schemeClr val="tx1"/>
                </a:solidFill>
              </a:ln>
              <a:solidFill>
                <a:srgbClr val="FFC000"/>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63FFF3C0-9A7A-4129-9CFD-D474CD020368}"/>
              </a:ext>
            </a:extLst>
          </p:cNvPr>
          <p:cNvSpPr/>
          <p:nvPr/>
        </p:nvSpPr>
        <p:spPr>
          <a:xfrm>
            <a:off x="7154811" y="2806771"/>
            <a:ext cx="1815754" cy="523220"/>
          </a:xfrm>
          <a:prstGeom prst="rect">
            <a:avLst/>
          </a:prstGeom>
          <a:noFill/>
        </p:spPr>
        <p:txBody>
          <a:bodyPr wrap="none" lIns="91440" tIns="45720" rIns="91440" bIns="45720">
            <a:spAutoFit/>
          </a:bodyPr>
          <a:lstStyle/>
          <a:p>
            <a:pPr algn="ctr"/>
            <a:r>
              <a:rPr lang="en-US" sz="2800" b="0" cap="none" spc="0" dirty="0">
                <a:ln w="0">
                  <a:solidFill>
                    <a:schemeClr val="tx1"/>
                  </a:solidFill>
                </a:ln>
                <a:solidFill>
                  <a:schemeClr val="accent6">
                    <a:lumMod val="60000"/>
                    <a:lumOff val="40000"/>
                  </a:schemeClr>
                </a:solidFill>
                <a:effectLst>
                  <a:outerShdw blurRad="38100" dist="19050" dir="2700000" algn="tl" rotWithShape="0">
                    <a:schemeClr val="dk1">
                      <a:alpha val="40000"/>
                    </a:schemeClr>
                  </a:outerShdw>
                </a:effectLst>
              </a:rPr>
              <a:t>Hate Crime</a:t>
            </a:r>
            <a:endParaRPr lang="en-US" sz="5400" b="0" cap="none" spc="0" dirty="0">
              <a:ln w="0">
                <a:solidFill>
                  <a:schemeClr val="tx1"/>
                </a:solidFill>
              </a:ln>
              <a:solidFill>
                <a:schemeClr val="accent6">
                  <a:lumMod val="60000"/>
                  <a:lumOff val="40000"/>
                </a:schemeClr>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9A9F6B9F-7BEE-4B73-BCFB-9D01AF530CCA}"/>
              </a:ext>
            </a:extLst>
          </p:cNvPr>
          <p:cNvSpPr/>
          <p:nvPr/>
        </p:nvSpPr>
        <p:spPr>
          <a:xfrm>
            <a:off x="7450280" y="3440086"/>
            <a:ext cx="1824537" cy="954107"/>
          </a:xfrm>
          <a:prstGeom prst="rect">
            <a:avLst/>
          </a:prstGeom>
          <a:noFill/>
        </p:spPr>
        <p:txBody>
          <a:bodyPr wrap="none" lIns="91440" tIns="45720" rIns="91440" bIns="45720">
            <a:spAutoFit/>
          </a:bodyPr>
          <a:lstStyle/>
          <a:p>
            <a:pPr algn="ctr"/>
            <a:r>
              <a:rPr lang="en-US" sz="2800" b="0" cap="none" spc="0" dirty="0">
                <a:ln w="0">
                  <a:solidFill>
                    <a:schemeClr val="tx1"/>
                  </a:solidFill>
                </a:ln>
                <a:solidFill>
                  <a:srgbClr val="92D050"/>
                </a:solidFill>
                <a:effectLst>
                  <a:outerShdw blurRad="38100" dist="19050" dir="2700000" algn="tl" rotWithShape="0">
                    <a:schemeClr val="dk1">
                      <a:alpha val="40000"/>
                    </a:schemeClr>
                  </a:outerShdw>
                </a:effectLst>
              </a:rPr>
              <a:t>Aggravated</a:t>
            </a:r>
            <a:br>
              <a:rPr lang="en-US" sz="2800" b="0" cap="none" spc="0" dirty="0">
                <a:ln w="0">
                  <a:solidFill>
                    <a:schemeClr val="tx1"/>
                  </a:solidFill>
                </a:ln>
                <a:solidFill>
                  <a:srgbClr val="92D050"/>
                </a:solidFill>
                <a:effectLst>
                  <a:outerShdw blurRad="38100" dist="19050" dir="2700000" algn="tl" rotWithShape="0">
                    <a:schemeClr val="dk1">
                      <a:alpha val="40000"/>
                    </a:schemeClr>
                  </a:outerShdw>
                </a:effectLst>
              </a:rPr>
            </a:br>
            <a:r>
              <a:rPr lang="en-US" sz="2800" b="0" cap="none" spc="0" dirty="0">
                <a:ln w="0">
                  <a:solidFill>
                    <a:schemeClr val="tx1"/>
                  </a:solidFill>
                </a:ln>
                <a:solidFill>
                  <a:srgbClr val="92D050"/>
                </a:solidFill>
                <a:effectLst>
                  <a:outerShdw blurRad="38100" dist="19050" dir="2700000" algn="tl" rotWithShape="0">
                    <a:schemeClr val="dk1">
                      <a:alpha val="40000"/>
                    </a:schemeClr>
                  </a:outerShdw>
                </a:effectLst>
              </a:rPr>
              <a:t>Assault</a:t>
            </a:r>
            <a:endParaRPr lang="en-US" sz="4800" b="0" cap="none" spc="0" dirty="0">
              <a:ln w="0">
                <a:solidFill>
                  <a:schemeClr val="tx1"/>
                </a:solidFill>
              </a:ln>
              <a:solidFill>
                <a:srgbClr val="92D05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BAE432B-6973-4E83-82CD-0D5A3783DC8E}"/>
              </a:ext>
            </a:extLst>
          </p:cNvPr>
          <p:cNvSpPr/>
          <p:nvPr/>
        </p:nvSpPr>
        <p:spPr>
          <a:xfrm>
            <a:off x="6817378" y="4459194"/>
            <a:ext cx="2316596" cy="954107"/>
          </a:xfrm>
          <a:prstGeom prst="rect">
            <a:avLst/>
          </a:prstGeom>
          <a:noFill/>
        </p:spPr>
        <p:txBody>
          <a:bodyPr wrap="none" lIns="91440" tIns="45720" rIns="91440" bIns="45720">
            <a:spAutoFit/>
          </a:bodyPr>
          <a:lstStyle/>
          <a:p>
            <a:pPr algn="ctr"/>
            <a:r>
              <a:rPr lang="en-US" sz="2800" b="0" cap="none" spc="0" dirty="0">
                <a:ln w="0"/>
                <a:solidFill>
                  <a:srgbClr val="0070C0"/>
                </a:solidFill>
                <a:effectLst>
                  <a:outerShdw blurRad="38100" dist="19050" dir="2700000" algn="tl" rotWithShape="0">
                    <a:schemeClr val="dk1">
                      <a:alpha val="40000"/>
                    </a:schemeClr>
                  </a:outerShdw>
                </a:effectLst>
              </a:rPr>
              <a:t>Rape by</a:t>
            </a:r>
            <a:br>
              <a:rPr lang="en-US" sz="2800" b="0" cap="none" spc="0" dirty="0">
                <a:ln w="0"/>
                <a:solidFill>
                  <a:srgbClr val="0070C0"/>
                </a:solidFill>
                <a:effectLst>
                  <a:outerShdw blurRad="38100" dist="19050" dir="2700000" algn="tl" rotWithShape="0">
                    <a:schemeClr val="dk1">
                      <a:alpha val="40000"/>
                    </a:schemeClr>
                  </a:outerShdw>
                </a:effectLst>
              </a:rPr>
            </a:br>
            <a:r>
              <a:rPr lang="en-US" sz="2800" b="0" cap="none" spc="0" dirty="0">
                <a:ln w="0"/>
                <a:solidFill>
                  <a:srgbClr val="0070C0"/>
                </a:solidFill>
                <a:effectLst>
                  <a:outerShdw blurRad="38100" dist="19050" dir="2700000" algn="tl" rotWithShape="0">
                    <a:schemeClr val="dk1">
                      <a:alpha val="40000"/>
                    </a:schemeClr>
                  </a:outerShdw>
                </a:effectLst>
              </a:rPr>
              <a:t>Foreign Object</a:t>
            </a:r>
            <a:endParaRPr lang="en-US" sz="4800" b="0" cap="none" spc="0" dirty="0">
              <a:ln w="0"/>
              <a:solidFill>
                <a:srgbClr val="0070C0"/>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A5A0ECA4-F1F9-467A-937C-362986E93885}"/>
              </a:ext>
            </a:extLst>
          </p:cNvPr>
          <p:cNvSpPr/>
          <p:nvPr/>
        </p:nvSpPr>
        <p:spPr>
          <a:xfrm>
            <a:off x="4933314" y="3490554"/>
            <a:ext cx="1552028" cy="830997"/>
          </a:xfrm>
          <a:prstGeom prst="rect">
            <a:avLst/>
          </a:prstGeom>
          <a:noFill/>
        </p:spPr>
        <p:txBody>
          <a:bodyPr wrap="none" lIns="91440" tIns="45720" rIns="91440" bIns="45720">
            <a:spAutoFit/>
          </a:bodyPr>
          <a:lstStyle/>
          <a:p>
            <a:pPr algn="ctr"/>
            <a:r>
              <a:rPr lang="en-US" sz="4800" b="1" dirty="0">
                <a:ln w="0"/>
                <a:solidFill>
                  <a:srgbClr val="FF0000"/>
                </a:solidFill>
                <a:effectLst>
                  <a:outerShdw blurRad="38100" dist="38100" dir="2700000" algn="tl">
                    <a:srgbClr val="000000">
                      <a:alpha val="43137"/>
                    </a:srgbClr>
                  </a:outerShdw>
                </a:effectLst>
              </a:rPr>
              <a:t>CO</a:t>
            </a:r>
            <a:r>
              <a:rPr lang="en-US" sz="4800" b="1" cap="none" spc="0" dirty="0">
                <a:ln w="0"/>
                <a:solidFill>
                  <a:srgbClr val="FF0000"/>
                </a:solidFill>
                <a:effectLst>
                  <a:outerShdw blurRad="38100" dist="38100" dir="2700000" algn="tl">
                    <a:srgbClr val="000000">
                      <a:alpha val="43137"/>
                    </a:srgbClr>
                  </a:outerShdw>
                </a:effectLst>
              </a:rPr>
              <a:t>D</a:t>
            </a:r>
            <a:endParaRPr lang="en-US" sz="5400" b="1" cap="none" spc="0" dirty="0">
              <a:ln w="0"/>
              <a:solidFill>
                <a:srgbClr val="FF0000"/>
              </a:solidFill>
              <a:effectLst>
                <a:outerShdw blurRad="38100" dist="38100" dir="2700000" algn="tl">
                  <a:srgbClr val="000000">
                    <a:alpha val="43137"/>
                  </a:srgbClr>
                </a:outerShdw>
              </a:effectLst>
            </a:endParaRPr>
          </a:p>
        </p:txBody>
      </p:sp>
      <p:sp>
        <p:nvSpPr>
          <p:cNvPr id="12" name="Right Arrow 23">
            <a:extLst>
              <a:ext uri="{FF2B5EF4-FFF2-40B4-BE49-F238E27FC236}">
                <a16:creationId xmlns:a16="http://schemas.microsoft.com/office/drawing/2014/main" id="{A78C2DF2-9D45-40DC-9A05-B4FDCEECD0E1}"/>
              </a:ext>
            </a:extLst>
          </p:cNvPr>
          <p:cNvSpPr/>
          <p:nvPr/>
        </p:nvSpPr>
        <p:spPr>
          <a:xfrm rot="19167566">
            <a:off x="4298518" y="4261021"/>
            <a:ext cx="653117" cy="236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23">
            <a:extLst>
              <a:ext uri="{FF2B5EF4-FFF2-40B4-BE49-F238E27FC236}">
                <a16:creationId xmlns:a16="http://schemas.microsoft.com/office/drawing/2014/main" id="{A41990A0-EEFB-4043-8B23-05BF8C17B1A4}"/>
              </a:ext>
            </a:extLst>
          </p:cNvPr>
          <p:cNvSpPr/>
          <p:nvPr/>
        </p:nvSpPr>
        <p:spPr>
          <a:xfrm>
            <a:off x="3903297" y="3676762"/>
            <a:ext cx="790173" cy="266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C6D3A2-B84F-4DD7-AF5C-AFD3EAD60D5C}"/>
              </a:ext>
            </a:extLst>
          </p:cNvPr>
          <p:cNvSpPr/>
          <p:nvPr/>
        </p:nvSpPr>
        <p:spPr>
          <a:xfrm>
            <a:off x="5045400" y="4702945"/>
            <a:ext cx="1246559" cy="954107"/>
          </a:xfrm>
          <a:prstGeom prst="rect">
            <a:avLst/>
          </a:prstGeom>
          <a:noFill/>
        </p:spPr>
        <p:txBody>
          <a:bodyPr wrap="none" lIns="91440" tIns="45720" rIns="91440" bIns="45720">
            <a:spAutoFit/>
          </a:bodyPr>
          <a:lstStyle/>
          <a:p>
            <a:pPr algn="ctr"/>
            <a:r>
              <a:rPr lang="en-US" sz="2800" b="0" cap="none" spc="0" dirty="0">
                <a:ln w="0"/>
                <a:solidFill>
                  <a:srgbClr val="00B0F0"/>
                </a:solidFill>
                <a:effectLst>
                  <a:outerShdw blurRad="38100" dist="19050" dir="2700000" algn="tl" rotWithShape="0">
                    <a:schemeClr val="dk1">
                      <a:alpha val="40000"/>
                    </a:schemeClr>
                  </a:outerShdw>
                </a:effectLst>
              </a:rPr>
              <a:t>Sexual</a:t>
            </a:r>
            <a:br>
              <a:rPr lang="en-US" sz="2800" b="0" cap="none" spc="0" dirty="0">
                <a:ln w="0"/>
                <a:solidFill>
                  <a:srgbClr val="00B0F0"/>
                </a:solidFill>
                <a:effectLst>
                  <a:outerShdw blurRad="38100" dist="19050" dir="2700000" algn="tl" rotWithShape="0">
                    <a:schemeClr val="dk1">
                      <a:alpha val="40000"/>
                    </a:schemeClr>
                  </a:outerShdw>
                </a:effectLst>
              </a:rPr>
            </a:br>
            <a:r>
              <a:rPr lang="en-US" sz="2800" b="0" cap="none" spc="0" dirty="0">
                <a:ln w="0"/>
                <a:solidFill>
                  <a:srgbClr val="00B0F0"/>
                </a:solidFill>
                <a:effectLst>
                  <a:outerShdw blurRad="38100" dist="19050" dir="2700000" algn="tl" rotWithShape="0">
                    <a:schemeClr val="dk1">
                      <a:alpha val="40000"/>
                    </a:schemeClr>
                  </a:outerShdw>
                </a:effectLst>
              </a:rPr>
              <a:t>Battery</a:t>
            </a:r>
            <a:endParaRPr lang="en-US" sz="4800" b="0" cap="none" spc="0" dirty="0">
              <a:ln w="0"/>
              <a:solidFill>
                <a:srgbClr val="00B0F0"/>
              </a:solidFill>
              <a:effectLst>
                <a:outerShdw blurRad="38100" dist="19050" dir="2700000" algn="tl" rotWithShape="0">
                  <a:schemeClr val="dk1">
                    <a:alpha val="40000"/>
                  </a:schemeClr>
                </a:outerShdw>
              </a:effectLst>
            </a:endParaRPr>
          </a:p>
        </p:txBody>
      </p:sp>
      <p:sp>
        <p:nvSpPr>
          <p:cNvPr id="16" name="Right Arrow 23">
            <a:extLst>
              <a:ext uri="{FF2B5EF4-FFF2-40B4-BE49-F238E27FC236}">
                <a16:creationId xmlns:a16="http://schemas.microsoft.com/office/drawing/2014/main" id="{07B80EA3-83C4-4AA2-9E6F-6E15F69CBF07}"/>
              </a:ext>
            </a:extLst>
          </p:cNvPr>
          <p:cNvSpPr/>
          <p:nvPr/>
        </p:nvSpPr>
        <p:spPr>
          <a:xfrm rot="17834174" flipH="1">
            <a:off x="5733538" y="3087348"/>
            <a:ext cx="633474" cy="349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23">
            <a:extLst>
              <a:ext uri="{FF2B5EF4-FFF2-40B4-BE49-F238E27FC236}">
                <a16:creationId xmlns:a16="http://schemas.microsoft.com/office/drawing/2014/main" id="{ACE07D25-924D-42BA-8B6E-6CCFDB972D05}"/>
              </a:ext>
            </a:extLst>
          </p:cNvPr>
          <p:cNvSpPr/>
          <p:nvPr/>
        </p:nvSpPr>
        <p:spPr>
          <a:xfrm rot="19597722" flipH="1">
            <a:off x="6486447" y="3167976"/>
            <a:ext cx="633474" cy="369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23">
            <a:extLst>
              <a:ext uri="{FF2B5EF4-FFF2-40B4-BE49-F238E27FC236}">
                <a16:creationId xmlns:a16="http://schemas.microsoft.com/office/drawing/2014/main" id="{9DD791E2-64FD-4F70-A650-521E03BDFEE1}"/>
              </a:ext>
            </a:extLst>
          </p:cNvPr>
          <p:cNvSpPr/>
          <p:nvPr/>
        </p:nvSpPr>
        <p:spPr>
          <a:xfrm flipH="1">
            <a:off x="6663918" y="3761711"/>
            <a:ext cx="633474" cy="349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23">
            <a:extLst>
              <a:ext uri="{FF2B5EF4-FFF2-40B4-BE49-F238E27FC236}">
                <a16:creationId xmlns:a16="http://schemas.microsoft.com/office/drawing/2014/main" id="{7FD1A010-4D0A-487F-8DC0-E271644DDF55}"/>
              </a:ext>
            </a:extLst>
          </p:cNvPr>
          <p:cNvSpPr/>
          <p:nvPr/>
        </p:nvSpPr>
        <p:spPr>
          <a:xfrm rot="16200000" flipH="1">
            <a:off x="4903170" y="3087103"/>
            <a:ext cx="633474" cy="349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23">
            <a:extLst>
              <a:ext uri="{FF2B5EF4-FFF2-40B4-BE49-F238E27FC236}">
                <a16:creationId xmlns:a16="http://schemas.microsoft.com/office/drawing/2014/main" id="{FC860B18-9A1B-4669-8B4A-71A8860EDC59}"/>
              </a:ext>
            </a:extLst>
          </p:cNvPr>
          <p:cNvSpPr/>
          <p:nvPr/>
        </p:nvSpPr>
        <p:spPr>
          <a:xfrm rot="13162839" flipH="1">
            <a:off x="4369770" y="3197151"/>
            <a:ext cx="633474" cy="349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3">
            <a:extLst>
              <a:ext uri="{FF2B5EF4-FFF2-40B4-BE49-F238E27FC236}">
                <a16:creationId xmlns:a16="http://schemas.microsoft.com/office/drawing/2014/main" id="{A10210D5-65AC-4506-87AB-4366073D9AF7}"/>
              </a:ext>
            </a:extLst>
          </p:cNvPr>
          <p:cNvSpPr/>
          <p:nvPr/>
        </p:nvSpPr>
        <p:spPr>
          <a:xfrm rot="2628398" flipH="1">
            <a:off x="6430398" y="4393928"/>
            <a:ext cx="633474" cy="349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3">
            <a:extLst>
              <a:ext uri="{FF2B5EF4-FFF2-40B4-BE49-F238E27FC236}">
                <a16:creationId xmlns:a16="http://schemas.microsoft.com/office/drawing/2014/main" id="{8BE8A3D6-082F-4D10-9259-10C8815CB100}"/>
              </a:ext>
            </a:extLst>
          </p:cNvPr>
          <p:cNvSpPr/>
          <p:nvPr/>
        </p:nvSpPr>
        <p:spPr>
          <a:xfrm rot="5400000" flipH="1">
            <a:off x="5303004" y="4296654"/>
            <a:ext cx="633474" cy="349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533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B6F3B1-55AB-4500-9794-D792E53B4346}"/>
              </a:ext>
            </a:extLst>
          </p:cNvPr>
          <p:cNvSpPr txBox="1"/>
          <p:nvPr/>
        </p:nvSpPr>
        <p:spPr>
          <a:xfrm>
            <a:off x="858130" y="1097280"/>
            <a:ext cx="10733648"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must a CSA do when they receive a report of a crime?</a:t>
            </a:r>
          </a:p>
          <a:p>
            <a:pPr algn="ctr">
              <a:spcBef>
                <a:spcPct val="0"/>
              </a:spcBef>
              <a:spcAft>
                <a:spcPts val="1200"/>
              </a:spcAft>
              <a:defRPr/>
            </a:pPr>
            <a:endParaRPr lang="en-US" sz="1200" b="1" dirty="0">
              <a:solidFill>
                <a:schemeClr val="tx1"/>
              </a:solidFill>
              <a:latin typeface="Verdana" panose="020B0604030504040204" pitchFamily="34" charset="0"/>
              <a:ea typeface="Verdana" panose="020B0604030504040204" pitchFamily="34" charset="0"/>
              <a:cs typeface="Arial"/>
            </a:endParaRPr>
          </a:p>
          <a:p>
            <a:pPr marL="342900" indent="-342900">
              <a:spcBef>
                <a:spcPct val="0"/>
              </a:spcBef>
              <a:spcAft>
                <a:spcPts val="1200"/>
              </a:spcAft>
              <a:buFont typeface="+mj-lt"/>
              <a:buAutoNum type="arabicPeriod" startAt="3"/>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Report all Clery Crimes on COD’s Clery Geography to the College of the Desert Public Safety Department.</a:t>
            </a:r>
          </a:p>
          <a:p>
            <a:pPr algn="ctr">
              <a:spcBef>
                <a:spcPct val="0"/>
              </a:spcBef>
              <a:spcAft>
                <a:spcPts val="1200"/>
              </a:spcAft>
              <a:defRPr/>
            </a:pPr>
            <a:endParaRPr lang="en-US"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ctr">
              <a:spcBef>
                <a:spcPct val="0"/>
              </a:spcBef>
              <a:spcAft>
                <a:spcPts val="1200"/>
              </a:spcAft>
              <a:defRPr/>
            </a:pP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REMEMBER:  Call 9-1-1 immediately if a crime is in progress or if an immediate threat is posed to any member of the campus community.</a:t>
            </a:r>
            <a:endParaRPr lang="en-US" sz="2400" b="1" dirty="0">
              <a:solidFill>
                <a:schemeClr val="tx1"/>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614315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818DCA-3A9F-44B7-8FCD-C132D55D911E}"/>
              </a:ext>
            </a:extLst>
          </p:cNvPr>
          <p:cNvSpPr txBox="1"/>
          <p:nvPr/>
        </p:nvSpPr>
        <p:spPr>
          <a:xfrm>
            <a:off x="801858" y="1055077"/>
            <a:ext cx="10874327" cy="3600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must a CSA do when they receive a report of a crime?</a:t>
            </a:r>
          </a:p>
          <a:p>
            <a:pPr algn="ctr">
              <a:spcBef>
                <a:spcPct val="0"/>
              </a:spcBef>
              <a:spcAft>
                <a:spcPts val="1200"/>
              </a:spcAft>
              <a:defRPr/>
            </a:pPr>
            <a:endParaRPr lang="en-US" sz="1400" b="1" dirty="0">
              <a:solidFill>
                <a:schemeClr val="tx1"/>
              </a:solidFill>
              <a:latin typeface="Verdana" panose="020B0604030504040204" pitchFamily="34" charset="0"/>
              <a:ea typeface="Verdana" panose="020B0604030504040204" pitchFamily="34" charset="0"/>
              <a:cs typeface="Arial"/>
            </a:endParaRPr>
          </a:p>
          <a:p>
            <a:pPr>
              <a:spcBef>
                <a:spcPct val="0"/>
              </a:spcBef>
              <a:spcAft>
                <a:spcPts val="1200"/>
              </a:spcAft>
              <a:defRP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Though the reporting requirements apply to the </a:t>
            </a:r>
            <a:r>
              <a:rPr lang="en-US" sz="2000" dirty="0">
                <a:solidFill>
                  <a:srgbClr val="C00000"/>
                </a:solidFill>
                <a:latin typeface="Verdana" panose="020B0604030504040204" pitchFamily="34" charset="0"/>
                <a:ea typeface="Verdana" panose="020B0604030504040204" pitchFamily="34" charset="0"/>
                <a:cs typeface="Arial" panose="020B0604020202020204" pitchFamily="34" charset="0"/>
              </a:rPr>
              <a:t>individual CSA who first learns of or witnesses the incident</a:t>
            </a: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 some departments have made arrangements with the College of the Desert Public Safety Department to centralize the reporting of Clery Crimes occurring on COD’s Clery Geography.  </a:t>
            </a:r>
          </a:p>
          <a:p>
            <a:pPr>
              <a:spcBef>
                <a:spcPct val="0"/>
              </a:spcBef>
              <a:spcAft>
                <a:spcPts val="1200"/>
              </a:spcAft>
              <a:defRP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Regardless of any special reporting procedures, the Clery Act, College Policy, and California law all require that College of the Desert Public Safety Department be informed immediately or as soon as practicably possible of any Clery Crime occurring on COD’s Clery Geography!</a:t>
            </a:r>
          </a:p>
        </p:txBody>
      </p:sp>
    </p:spTree>
    <p:extLst>
      <p:ext uri="{BB962C8B-B14F-4D97-AF65-F5344CB8AC3E}">
        <p14:creationId xmlns:p14="http://schemas.microsoft.com/office/powerpoint/2010/main" val="594597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80058-FF8B-4382-870A-FE78D6EC889A}"/>
              </a:ext>
            </a:extLst>
          </p:cNvPr>
          <p:cNvSpPr txBox="1"/>
          <p:nvPr/>
        </p:nvSpPr>
        <p:spPr>
          <a:xfrm>
            <a:off x="1026943" y="1128370"/>
            <a:ext cx="10536700" cy="46012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What must a CSA do when they receive a report of a crime?</a:t>
            </a:r>
          </a:p>
          <a:p>
            <a:pPr marL="342900" indent="-342900">
              <a:spcBef>
                <a:spcPct val="0"/>
              </a:spcBef>
              <a:spcAft>
                <a:spcPts val="1200"/>
              </a:spcAft>
              <a:buFont typeface="+mj-lt"/>
              <a:buAutoNum type="arabicPeriod" startAt="4"/>
              <a:defRPr/>
            </a:pPr>
            <a:endParaRPr lang="en-US" dirty="0">
              <a:solidFill>
                <a:schemeClr val="accent1">
                  <a:lumMod val="50000"/>
                </a:schemeClr>
              </a:solidFill>
              <a:latin typeface="Arial" panose="020B0604020202020204" pitchFamily="34" charset="0"/>
              <a:cs typeface="Arial" panose="020B0604020202020204" pitchFamily="34" charset="0"/>
            </a:endParaRP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If you are unclear or unsure about any reporting requirements or crime classifications, please contact the College of the Desert Public Safety Department.</a:t>
            </a:r>
          </a:p>
          <a:p>
            <a:pPr marL="342900" indent="-342900">
              <a:spcBef>
                <a:spcPct val="0"/>
              </a:spcBef>
              <a:spcAft>
                <a:spcPts val="1200"/>
              </a:spcAft>
              <a:buFont typeface="+mj-lt"/>
              <a:buAutoNum type="arabicPeriod" startAt="4"/>
              <a:defRPr/>
            </a:pPr>
            <a:endParaRPr lang="en-US"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ctr">
              <a:spcBef>
                <a:spcPct val="0"/>
              </a:spcBef>
              <a:spcAft>
                <a:spcPts val="600"/>
              </a:spcAft>
              <a:defRPr/>
            </a:pPr>
            <a:r>
              <a:rPr lang="en-US" b="1" dirty="0">
                <a:solidFill>
                  <a:schemeClr val="tx1"/>
                </a:solidFill>
                <a:latin typeface="Verdana" panose="020B0604030504040204" pitchFamily="34" charset="0"/>
                <a:ea typeface="Verdana" panose="020B0604030504040204" pitchFamily="34" charset="0"/>
                <a:cs typeface="Arial"/>
              </a:rPr>
              <a:t>Public Safety Dispatch</a:t>
            </a:r>
          </a:p>
          <a:p>
            <a:pPr algn="ctr">
              <a:spcBef>
                <a:spcPct val="0"/>
              </a:spcBef>
              <a:spcAft>
                <a:spcPts val="600"/>
              </a:spcAft>
              <a:defRPr/>
            </a:pPr>
            <a:r>
              <a:rPr lang="en-US" b="1" dirty="0">
                <a:solidFill>
                  <a:schemeClr val="tx1"/>
                </a:solidFill>
                <a:latin typeface="Verdana" panose="020B0604030504040204" pitchFamily="34" charset="0"/>
                <a:ea typeface="Verdana" panose="020B0604030504040204" pitchFamily="34" charset="0"/>
                <a:cs typeface="Arial"/>
              </a:rPr>
              <a:t>760-341-2111</a:t>
            </a:r>
          </a:p>
          <a:p>
            <a:pPr algn="ctr">
              <a:spcBef>
                <a:spcPct val="0"/>
              </a:spcBef>
              <a:spcAft>
                <a:spcPts val="600"/>
              </a:spcAft>
              <a:defRPr/>
            </a:pPr>
            <a:r>
              <a:rPr lang="en-US" b="1" dirty="0">
                <a:solidFill>
                  <a:schemeClr val="tx1"/>
                </a:solidFill>
                <a:latin typeface="Verdana" panose="020B0604030504040204" pitchFamily="34" charset="0"/>
                <a:ea typeface="Verdana" panose="020B0604030504040204" pitchFamily="34" charset="0"/>
                <a:cs typeface="Arial"/>
              </a:rPr>
              <a:t>Publicsafetyreports@collegeofthedesert.edu</a:t>
            </a:r>
          </a:p>
          <a:p>
            <a:pPr marL="342900" indent="-342900">
              <a:spcBef>
                <a:spcPct val="0"/>
              </a:spcBef>
              <a:spcAft>
                <a:spcPts val="1200"/>
              </a:spcAft>
              <a:buFont typeface="+mj-lt"/>
              <a:buAutoNum type="arabicPeriod" startAt="4"/>
              <a:defRPr/>
            </a:pPr>
            <a:endParaRPr lang="en-US"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342900" indent="-342900">
              <a:spcBef>
                <a:spcPct val="0"/>
              </a:spcBef>
              <a:spcAft>
                <a:spcPts val="1200"/>
              </a:spcAft>
              <a:buFont typeface="+mj-lt"/>
              <a:buAutoNum type="arabicPeriod" startAt="4"/>
              <a:defRPr/>
            </a:pPr>
            <a:endParaRPr lang="en-US"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ctr">
              <a:spcBef>
                <a:spcPct val="0"/>
              </a:spcBef>
              <a:spcAft>
                <a:spcPts val="1200"/>
              </a:spcAft>
              <a:defRPr/>
            </a:pP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REMEMBER:  Call 9-1-1 immediately if a crime is in progress or if an immediate threat is posed to any member of the campus community.</a:t>
            </a:r>
            <a:endParaRPr lang="en-US" sz="2400" b="1" dirty="0">
              <a:solidFill>
                <a:schemeClr val="tx1"/>
              </a:solidFill>
              <a:latin typeface="Verdana" panose="020B0604030504040204" pitchFamily="34" charset="0"/>
              <a:ea typeface="Verdana" panose="020B0604030504040204" pitchFamily="34" charset="0"/>
              <a:cs typeface="Arial"/>
            </a:endParaRPr>
          </a:p>
        </p:txBody>
      </p:sp>
      <p:pic>
        <p:nvPicPr>
          <p:cNvPr id="4" name="Picture 3">
            <a:extLst>
              <a:ext uri="{FF2B5EF4-FFF2-40B4-BE49-F238E27FC236}">
                <a16:creationId xmlns:a16="http://schemas.microsoft.com/office/drawing/2014/main" id="{13300D66-3AFD-4CF0-8A08-4C8216D2323A}"/>
              </a:ext>
            </a:extLst>
          </p:cNvPr>
          <p:cNvPicPr>
            <a:picLocks noChangeAspect="1"/>
          </p:cNvPicPr>
          <p:nvPr/>
        </p:nvPicPr>
        <p:blipFill>
          <a:blip r:embed="rId2"/>
          <a:stretch>
            <a:fillRect/>
          </a:stretch>
        </p:blipFill>
        <p:spPr>
          <a:xfrm>
            <a:off x="1209822" y="2489341"/>
            <a:ext cx="1508952" cy="2223336"/>
          </a:xfrm>
          <a:prstGeom prst="rect">
            <a:avLst/>
          </a:prstGeom>
        </p:spPr>
      </p:pic>
    </p:spTree>
    <p:extLst>
      <p:ext uri="{BB962C8B-B14F-4D97-AF65-F5344CB8AC3E}">
        <p14:creationId xmlns:p14="http://schemas.microsoft.com/office/powerpoint/2010/main" val="939660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B0B20-FF89-4CEE-B20B-973766FCE169}"/>
              </a:ext>
            </a:extLst>
          </p:cNvPr>
          <p:cNvSpPr txBox="1"/>
          <p:nvPr/>
        </p:nvSpPr>
        <p:spPr>
          <a:xfrm>
            <a:off x="829994" y="942535"/>
            <a:ext cx="11043138" cy="46782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Why is it important for a CSA to notify CODPSD immediately?</a:t>
            </a:r>
          </a:p>
          <a:p>
            <a:pPr algn="ctr">
              <a:spcBef>
                <a:spcPct val="0"/>
              </a:spcBef>
              <a:spcAft>
                <a:spcPts val="1200"/>
              </a:spcAft>
              <a:defRPr/>
            </a:pPr>
            <a:r>
              <a:rPr lang="en-US" sz="2000" b="1" u="sng" dirty="0">
                <a:solidFill>
                  <a:schemeClr val="tx1"/>
                </a:solidFill>
                <a:latin typeface="Verdana" panose="020B0604030504040204" pitchFamily="34" charset="0"/>
                <a:ea typeface="Verdana" panose="020B0604030504040204" pitchFamily="34" charset="0"/>
                <a:cs typeface="Arial"/>
              </a:rPr>
              <a:t>TIMELY WARNINGS</a:t>
            </a: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COD is required to issue an alert to the college campus community when a </a:t>
            </a:r>
            <a:br>
              <a:rPr lang="en-US" dirty="0">
                <a:solidFill>
                  <a:schemeClr val="tx1"/>
                </a:solidFill>
                <a:latin typeface="Verdana" panose="020B0604030504040204" pitchFamily="34" charset="0"/>
                <a:ea typeface="Verdana" panose="020B0604030504040204" pitchFamily="34" charset="0"/>
                <a:cs typeface="Arial"/>
              </a:rPr>
            </a:br>
            <a:r>
              <a:rPr lang="en-US" dirty="0">
                <a:solidFill>
                  <a:schemeClr val="tx1"/>
                </a:solidFill>
                <a:latin typeface="Verdana" panose="020B0604030504040204" pitchFamily="34" charset="0"/>
                <a:ea typeface="Verdana" panose="020B0604030504040204" pitchFamily="34" charset="0"/>
                <a:cs typeface="Arial"/>
              </a:rPr>
              <a:t>Clery Crime occurs on our Clery Geography and it represents a</a:t>
            </a:r>
            <a:br>
              <a:rPr lang="en-US" dirty="0">
                <a:solidFill>
                  <a:schemeClr val="tx1"/>
                </a:solidFill>
                <a:latin typeface="Verdana" panose="020B0604030504040204" pitchFamily="34" charset="0"/>
                <a:ea typeface="Verdana" panose="020B0604030504040204" pitchFamily="34" charset="0"/>
                <a:cs typeface="Arial"/>
              </a:rPr>
            </a:br>
            <a:r>
              <a:rPr lang="en-US" dirty="0">
                <a:solidFill>
                  <a:schemeClr val="tx1"/>
                </a:solidFill>
                <a:latin typeface="Verdana" panose="020B0604030504040204" pitchFamily="34" charset="0"/>
                <a:ea typeface="Verdana" panose="020B0604030504040204" pitchFamily="34" charset="0"/>
                <a:cs typeface="Arial"/>
              </a:rPr>
              <a:t>“</a:t>
            </a:r>
            <a:r>
              <a:rPr lang="en-US" i="1" dirty="0">
                <a:solidFill>
                  <a:schemeClr val="tx1"/>
                </a:solidFill>
                <a:latin typeface="Verdana" panose="020B0604030504040204" pitchFamily="34" charset="0"/>
                <a:ea typeface="Verdana" panose="020B0604030504040204" pitchFamily="34" charset="0"/>
                <a:cs typeface="Arial"/>
              </a:rPr>
              <a:t>serious or continuing threat to students and employees</a:t>
            </a:r>
            <a:r>
              <a:rPr lang="en-US" dirty="0">
                <a:solidFill>
                  <a:schemeClr val="tx1"/>
                </a:solidFill>
                <a:latin typeface="Verdana" panose="020B0604030504040204" pitchFamily="34" charset="0"/>
                <a:ea typeface="Verdana" panose="020B0604030504040204" pitchFamily="34" charset="0"/>
                <a:cs typeface="Arial"/>
              </a:rPr>
              <a:t>”.</a:t>
            </a: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The intent is to enable members of the campus community to protect themselves.</a:t>
            </a:r>
            <a:br>
              <a:rPr lang="en-US" dirty="0">
                <a:solidFill>
                  <a:schemeClr val="tx1"/>
                </a:solidFill>
                <a:latin typeface="Verdana" panose="020B0604030504040204" pitchFamily="34" charset="0"/>
                <a:ea typeface="Verdana" panose="020B0604030504040204" pitchFamily="34" charset="0"/>
                <a:cs typeface="Arial"/>
              </a:rPr>
            </a:br>
            <a:r>
              <a:rPr lang="en-US" dirty="0">
                <a:solidFill>
                  <a:schemeClr val="tx1"/>
                </a:solidFill>
                <a:latin typeface="Verdana" panose="020B0604030504040204" pitchFamily="34" charset="0"/>
                <a:ea typeface="Verdana" panose="020B0604030504040204" pitchFamily="34" charset="0"/>
                <a:cs typeface="Arial"/>
              </a:rPr>
              <a:t>A warning should be issued as soon as pertinent information is available. </a:t>
            </a: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As soon as a CSA learns of a Clery Crime occurring on Clery Geography, “COD” knows about it and a determination must be made whether to issue a Timely Warning.  </a:t>
            </a:r>
          </a:p>
          <a:p>
            <a:pPr algn="ctr">
              <a:spcBef>
                <a:spcPct val="0"/>
              </a:spcBef>
              <a:spcAft>
                <a:spcPts val="1200"/>
              </a:spcAft>
              <a:defRPr/>
            </a:pPr>
            <a:r>
              <a:rPr lang="en-US" b="1" dirty="0">
                <a:solidFill>
                  <a:schemeClr val="tx1"/>
                </a:solidFill>
                <a:latin typeface="Verdana" panose="020B0604030504040204" pitchFamily="34" charset="0"/>
                <a:ea typeface="Verdana" panose="020B0604030504040204" pitchFamily="34" charset="0"/>
                <a:cs typeface="Arial"/>
              </a:rPr>
              <a:t>College of the Desert Public Safety Department makes those determinations, and  issues the Timely Warnings</a:t>
            </a:r>
            <a:r>
              <a:rPr lang="en-US" dirty="0">
                <a:solidFill>
                  <a:schemeClr val="tx1"/>
                </a:solidFill>
                <a:latin typeface="Verdana" panose="020B0604030504040204" pitchFamily="34" charset="0"/>
                <a:ea typeface="Verdana" panose="020B0604030504040204" pitchFamily="34" charset="0"/>
                <a:cs typeface="Arial"/>
              </a:rPr>
              <a:t>.</a:t>
            </a: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Therefore, CODPSD must be notified immediately of all </a:t>
            </a:r>
            <a:br>
              <a:rPr lang="en-US" dirty="0">
                <a:solidFill>
                  <a:schemeClr val="tx1"/>
                </a:solidFill>
                <a:latin typeface="Verdana" panose="020B0604030504040204" pitchFamily="34" charset="0"/>
                <a:ea typeface="Verdana" panose="020B0604030504040204" pitchFamily="34" charset="0"/>
                <a:cs typeface="Arial"/>
              </a:rPr>
            </a:br>
            <a:r>
              <a:rPr lang="en-US" dirty="0">
                <a:solidFill>
                  <a:schemeClr val="tx1"/>
                </a:solidFill>
                <a:latin typeface="Verdana" panose="020B0604030504040204" pitchFamily="34" charset="0"/>
                <a:ea typeface="Verdana" panose="020B0604030504040204" pitchFamily="34" charset="0"/>
                <a:cs typeface="Arial"/>
              </a:rPr>
              <a:t>Clery Crimes occurring on our Clery Geography.</a:t>
            </a:r>
            <a:endParaRPr lang="en-US" sz="2000" b="1" dirty="0">
              <a:solidFill>
                <a:schemeClr val="tx1"/>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637728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1D3A06-E4BB-447B-9B54-356C57C93EB5}"/>
              </a:ext>
            </a:extLst>
          </p:cNvPr>
          <p:cNvSpPr txBox="1"/>
          <p:nvPr/>
        </p:nvSpPr>
        <p:spPr>
          <a:xfrm>
            <a:off x="872196" y="942535"/>
            <a:ext cx="10649243" cy="49859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Why is it important for a CSA to notify CODPSD immediately?</a:t>
            </a:r>
          </a:p>
          <a:p>
            <a:pPr algn="ctr">
              <a:spcBef>
                <a:spcPct val="0"/>
              </a:spcBef>
              <a:spcAft>
                <a:spcPts val="1200"/>
              </a:spcAft>
              <a:defRPr/>
            </a:pPr>
            <a:r>
              <a:rPr lang="en-US" sz="2000" b="1" u="sng" dirty="0">
                <a:solidFill>
                  <a:srgbClr val="C00000"/>
                </a:solidFill>
                <a:latin typeface="Verdana" panose="020B0604030504040204" pitchFamily="34" charset="0"/>
                <a:ea typeface="Verdana" panose="020B0604030504040204" pitchFamily="34" charset="0"/>
                <a:cs typeface="Arial"/>
              </a:rPr>
              <a:t>LOCAL LAW ENFORCEMENT AGENCY NOTIFICATION</a:t>
            </a: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COD is required to notify the local law enforcement agency (RSD, IPD, PSPD, DHSPD or any of the local law enforcement agencies that have jurisdiction in those areas) immediately, or as soon as practicably possible, when a CSA learns of the following Clery Crimes occurring on COD’s Clery Geography:  </a:t>
            </a:r>
          </a:p>
          <a:p>
            <a:pPr lvl="4">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 Homicide			• Sexual battery</a:t>
            </a:r>
          </a:p>
          <a:p>
            <a:pPr lvl="4">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 Rape				• Robbery</a:t>
            </a:r>
          </a:p>
          <a:p>
            <a:pPr lvl="4">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 Forced sodomy		• Aggravated assault</a:t>
            </a:r>
          </a:p>
          <a:p>
            <a:pPr lvl="4">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 Forced oral copulation		• Hate crime</a:t>
            </a:r>
          </a:p>
          <a:p>
            <a:pPr lvl="4">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 Rape by a foreign object</a:t>
            </a:r>
          </a:p>
          <a:p>
            <a:pPr algn="ct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a:rPr>
              <a:t>Therefore, CODPSD must be notified immediately of all </a:t>
            </a:r>
            <a:br>
              <a:rPr lang="en-US" dirty="0">
                <a:solidFill>
                  <a:schemeClr val="tx1"/>
                </a:solidFill>
                <a:latin typeface="Verdana" panose="020B0604030504040204" pitchFamily="34" charset="0"/>
                <a:ea typeface="Verdana" panose="020B0604030504040204" pitchFamily="34" charset="0"/>
                <a:cs typeface="Arial"/>
              </a:rPr>
            </a:br>
            <a:r>
              <a:rPr lang="en-US" dirty="0">
                <a:solidFill>
                  <a:schemeClr val="tx1"/>
                </a:solidFill>
                <a:latin typeface="Verdana" panose="020B0604030504040204" pitchFamily="34" charset="0"/>
                <a:ea typeface="Verdana" panose="020B0604030504040204" pitchFamily="34" charset="0"/>
                <a:cs typeface="Arial"/>
              </a:rPr>
              <a:t>Clery Crimes occurring on our Clery Geography.</a:t>
            </a:r>
            <a:endParaRPr lang="en-US" sz="2000" b="1" dirty="0">
              <a:solidFill>
                <a:schemeClr val="tx1"/>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2629054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1FCB6-06AA-414E-85F4-06F14665747F}"/>
              </a:ext>
            </a:extLst>
          </p:cNvPr>
          <p:cNvSpPr txBox="1"/>
          <p:nvPr/>
        </p:nvSpPr>
        <p:spPr>
          <a:xfrm>
            <a:off x="1012873" y="914400"/>
            <a:ext cx="10353821"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Why is it important for a CSA to notify CODPSD immediately?</a:t>
            </a: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a:p>
            <a:pPr algn="ctr">
              <a:spcBef>
                <a:spcPct val="0"/>
              </a:spcBef>
              <a:spcAft>
                <a:spcPts val="1200"/>
              </a:spcAft>
              <a:defRPr/>
            </a:pPr>
            <a:endParaRPr lang="en-US" sz="2000" b="1" dirty="0">
              <a:solidFill>
                <a:schemeClr val="tx1"/>
              </a:solidFill>
              <a:effectLst>
                <a:outerShdw blurRad="38100" dist="38100" dir="2700000" algn="tl">
                  <a:srgbClr val="000000">
                    <a:alpha val="43137"/>
                  </a:srgbClr>
                </a:outerShdw>
              </a:effectLst>
              <a:latin typeface="Arial"/>
              <a:cs typeface="Arial"/>
            </a:endParaRPr>
          </a:p>
        </p:txBody>
      </p:sp>
      <p:pic>
        <p:nvPicPr>
          <p:cNvPr id="5" name="Picture 4">
            <a:extLst>
              <a:ext uri="{FF2B5EF4-FFF2-40B4-BE49-F238E27FC236}">
                <a16:creationId xmlns:a16="http://schemas.microsoft.com/office/drawing/2014/main" id="{B4A5453D-E17F-4D26-90A0-8A70218FC97D}"/>
              </a:ext>
            </a:extLst>
          </p:cNvPr>
          <p:cNvPicPr>
            <a:picLocks noChangeAspect="1"/>
          </p:cNvPicPr>
          <p:nvPr/>
        </p:nvPicPr>
        <p:blipFill>
          <a:blip r:embed="rId2"/>
          <a:stretch>
            <a:fillRect/>
          </a:stretch>
        </p:blipFill>
        <p:spPr>
          <a:xfrm>
            <a:off x="2096087" y="1409072"/>
            <a:ext cx="8714746" cy="4400885"/>
          </a:xfrm>
          <a:prstGeom prst="rect">
            <a:avLst/>
          </a:prstGeom>
        </p:spPr>
      </p:pic>
    </p:spTree>
    <p:extLst>
      <p:ext uri="{BB962C8B-B14F-4D97-AF65-F5344CB8AC3E}">
        <p14:creationId xmlns:p14="http://schemas.microsoft.com/office/powerpoint/2010/main" val="283600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166D7-573D-430C-AEF9-53272D8FFA11}"/>
              </a:ext>
            </a:extLst>
          </p:cNvPr>
          <p:cNvSpPr txBox="1"/>
          <p:nvPr/>
        </p:nvSpPr>
        <p:spPr>
          <a:xfrm>
            <a:off x="4581572" y="967667"/>
            <a:ext cx="7323383" cy="4247317"/>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Jeanne Ann Clery</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She was a nineteen year old freshman student who attended Lehigh University in Bethlehem, Pennsylvania.</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On April 5, 1986, Jeanne Clery was raped and murdered in her dorm room by another student.</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 Clery Family discovered Lehigh University administration had concealed 38 incident of violent crime on the campus in the year prior to Jeanne’s admission.</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No federal or state law existed which required postsecondary institutions to disclose the status of crime on campus.</a:t>
            </a:r>
          </a:p>
        </p:txBody>
      </p:sp>
      <p:pic>
        <p:nvPicPr>
          <p:cNvPr id="3" name="Picture 2">
            <a:extLst>
              <a:ext uri="{FF2B5EF4-FFF2-40B4-BE49-F238E27FC236}">
                <a16:creationId xmlns:a16="http://schemas.microsoft.com/office/drawing/2014/main" id="{5CA80DFD-1A38-4475-BFBD-9AD41A667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17" y="967667"/>
            <a:ext cx="3909155" cy="428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58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88BB-4CC7-4491-A016-77BA892104B8}"/>
              </a:ext>
            </a:extLst>
          </p:cNvPr>
          <p:cNvSpPr txBox="1"/>
          <p:nvPr/>
        </p:nvSpPr>
        <p:spPr>
          <a:xfrm>
            <a:off x="801858" y="914400"/>
            <a:ext cx="10775853"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CSA - Previous Year Submission Certification</a:t>
            </a:r>
          </a:p>
          <a:p>
            <a:pPr algn="ctr">
              <a:spcBef>
                <a:spcPct val="0"/>
              </a:spcBef>
              <a:spcAft>
                <a:spcPts val="1200"/>
              </a:spcAft>
              <a:defRPr/>
            </a:pPr>
            <a:endParaRPr lang="en-US" sz="1200" b="1" dirty="0">
              <a:solidFill>
                <a:srgbClr val="990000"/>
              </a:solidFill>
              <a:latin typeface="Verdana" panose="020B0604030504040204" pitchFamily="34" charset="0"/>
              <a:ea typeface="Verdana" panose="020B0604030504040204" pitchFamily="34" charset="0"/>
              <a:cs typeface="Arial"/>
            </a:endParaRP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Each year, CSAs will receive a letter from the Director of Public Safety asking them to certify that they have provided all the required CSA reports throughout the previous calendar year.  CSAs must submit Clery Crime information at that time if it wasn’t previously submitted.  If a CSA already submitted information about a Clery Crime (either by calling CODPSD for a police response or by submitting the Clery Incident and Disciplinary Referral Form to the UCLA PD Clery Coordinator), they do not need to resubmit information on that crime.</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Statistics on Disciplinary Referrals should also be provided in response to the annual letter.</a:t>
            </a:r>
          </a:p>
          <a:p>
            <a:pPr>
              <a:spcBef>
                <a:spcPct val="0"/>
              </a:spcBef>
              <a:spcAft>
                <a:spcPts val="1200"/>
              </a:spcAft>
              <a:defRP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According to the Clery Act, </a:t>
            </a: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Referred for Disciplinary Action </a:t>
            </a: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is defined as:</a:t>
            </a:r>
          </a:p>
          <a:p>
            <a:pPr marL="285750" indent="-285750">
              <a:spcBef>
                <a:spcPct val="0"/>
              </a:spcBef>
              <a:spcAft>
                <a:spcPts val="1200"/>
              </a:spcAft>
              <a:buFont typeface="Arial" panose="020B0604020202020204" pitchFamily="34" charset="0"/>
              <a:buChar char="•"/>
              <a:defRPr/>
            </a:pPr>
            <a:r>
              <a:rPr lang="en-US" i="1" dirty="0">
                <a:solidFill>
                  <a:schemeClr val="tx1"/>
                </a:solidFill>
                <a:latin typeface="Verdana" panose="020B0604030504040204" pitchFamily="34" charset="0"/>
                <a:ea typeface="Verdana" panose="020B0604030504040204" pitchFamily="34" charset="0"/>
                <a:cs typeface="Arial" panose="020B0604020202020204" pitchFamily="34" charset="0"/>
              </a:rPr>
              <a:t>The referral of any person to any official who initiates a disciplinary action of which a record is established and which may result in the imposition of a </a:t>
            </a:r>
            <a:r>
              <a:rPr lang="en-US" i="1" dirty="0">
                <a:solidFill>
                  <a:schemeClr val="tx1"/>
                </a:solidFill>
                <a:latin typeface="Arial" panose="020B0604020202020204" pitchFamily="34" charset="0"/>
                <a:cs typeface="Arial" panose="020B0604020202020204" pitchFamily="34" charset="0"/>
              </a:rPr>
              <a:t>sanction.</a:t>
            </a:r>
          </a:p>
        </p:txBody>
      </p:sp>
    </p:spTree>
    <p:extLst>
      <p:ext uri="{BB962C8B-B14F-4D97-AF65-F5344CB8AC3E}">
        <p14:creationId xmlns:p14="http://schemas.microsoft.com/office/powerpoint/2010/main" val="3783296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A5B88D-A116-4426-A29E-F823D044B284}"/>
              </a:ext>
            </a:extLst>
          </p:cNvPr>
          <p:cNvSpPr txBox="1"/>
          <p:nvPr/>
        </p:nvSpPr>
        <p:spPr>
          <a:xfrm>
            <a:off x="1252025" y="914400"/>
            <a:ext cx="10227211"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Referrals for Disciplinary Action</a:t>
            </a:r>
            <a:endParaRPr lang="en-US"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a:p>
            <a:pPr marL="342900" indent="-342900">
              <a:spcBef>
                <a:spcPct val="0"/>
              </a:spcBef>
              <a:spcAft>
                <a:spcPts val="1200"/>
              </a:spcAft>
              <a:buFont typeface="+mj-lt"/>
              <a:buAutoNum type="arabicPeriod"/>
              <a:defRPr/>
            </a:pP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Weapons: Carrying, Possession, Etc. Violations</a:t>
            </a: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 The violation of laws or ordinances prohibiting the manufacture, sale, purchase, transportation, possession, concealment, or use of firearms, cutting instruments, explosives, incendiary devices or other deadly weapons. This classification encompasses weapons offenses that are regulatory in nature.</a:t>
            </a:r>
            <a:endParaRPr lang="en-US" b="1" dirty="0">
              <a:solidFill>
                <a:schemeClr val="tx1"/>
              </a:solidFill>
              <a:latin typeface="Verdana" panose="020B0604030504040204" pitchFamily="34" charset="0"/>
              <a:ea typeface="Verdana" panose="020B0604030504040204" pitchFamily="34" charset="0"/>
              <a:cs typeface="Arial"/>
            </a:endParaRPr>
          </a:p>
          <a:p>
            <a:pPr marL="342900" indent="-342900">
              <a:spcBef>
                <a:spcPct val="0"/>
              </a:spcBef>
              <a:spcAft>
                <a:spcPts val="1200"/>
              </a:spcAft>
              <a:buFont typeface="+mj-lt"/>
              <a:buAutoNum type="arabicPeriod"/>
              <a:defRPr/>
            </a:pP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Drug Abuse Violations</a:t>
            </a: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 The violation of laws prohibiting the production, distribution and/or use of certain controlled substances and the equipment or devices utilized in their preparation and/or use. The unlawful cultivation, manufacture, distribution, sale, purchase, use, possession, transportation or importation of any controlled drug or narcotic substance. Arrests for violations of state and local laws, specifically those relating to the unlawful possession, sale, use, growing, manufacturing and making of narcotic drugs.</a:t>
            </a:r>
          </a:p>
          <a:p>
            <a:pPr marL="342900" indent="-342900">
              <a:spcBef>
                <a:spcPct val="0"/>
              </a:spcBef>
              <a:spcAft>
                <a:spcPts val="1200"/>
              </a:spcAft>
              <a:buFont typeface="+mj-lt"/>
              <a:buAutoNum type="arabicPeriod"/>
              <a:defRPr/>
            </a:pP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Liquor Law Violations</a:t>
            </a: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 The violation of state or local laws or ordinances prohibiting the manufacture, sale, purchase, transportation, possession or use of alcoholic beverages, not including driving under the influence and drunkenness.</a:t>
            </a:r>
          </a:p>
        </p:txBody>
      </p:sp>
    </p:spTree>
    <p:extLst>
      <p:ext uri="{BB962C8B-B14F-4D97-AF65-F5344CB8AC3E}">
        <p14:creationId xmlns:p14="http://schemas.microsoft.com/office/powerpoint/2010/main" val="1521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A82EF1-8730-43DB-9901-578E035B239A}"/>
              </a:ext>
            </a:extLst>
          </p:cNvPr>
          <p:cNvSpPr txBox="1"/>
          <p:nvPr/>
        </p:nvSpPr>
        <p:spPr>
          <a:xfrm>
            <a:off x="872198" y="731520"/>
            <a:ext cx="10663310" cy="40010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Referrals for Disciplinary Action</a:t>
            </a:r>
            <a:endParaRPr lang="en-US"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a:p>
            <a:pPr>
              <a:spcBef>
                <a:spcPct val="0"/>
              </a:spcBef>
              <a:spcAft>
                <a:spcPts val="1200"/>
              </a:spcAft>
              <a:defRPr/>
            </a:pP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Please see the additional guidance regarding Referrals for Disciplinary Action:</a:t>
            </a:r>
          </a:p>
          <a:p>
            <a:pPr marL="285750" indent="-285750">
              <a:spcBef>
                <a:spcPct val="0"/>
              </a:spcBef>
              <a:spcAft>
                <a:spcPts val="1200"/>
              </a:spcAft>
              <a:buFont typeface="Arial" panose="020B0604020202020204" pitchFamily="34" charset="0"/>
              <a:buChar char="•"/>
              <a:defRP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Do not count the number of persons who were referred for disciplinary action </a:t>
            </a:r>
            <a:r>
              <a:rPr lang="en-US" sz="2000" i="1" dirty="0">
                <a:solidFill>
                  <a:schemeClr val="tx1"/>
                </a:solidFill>
                <a:latin typeface="Verdana" panose="020B0604030504040204" pitchFamily="34" charset="0"/>
                <a:ea typeface="Verdana" panose="020B0604030504040204" pitchFamily="34" charset="0"/>
                <a:cs typeface="Arial" panose="020B0604020202020204" pitchFamily="34" charset="0"/>
              </a:rPr>
              <a:t>solely for violation of institutional policy</a:t>
            </a: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 Only count the number of persons referred for disciplinary action based on </a:t>
            </a:r>
            <a:r>
              <a:rPr lang="en-US" sz="2000" i="1" dirty="0">
                <a:solidFill>
                  <a:schemeClr val="tx1"/>
                </a:solidFill>
                <a:latin typeface="Verdana" panose="020B0604030504040204" pitchFamily="34" charset="0"/>
                <a:ea typeface="Verdana" panose="020B0604030504040204" pitchFamily="34" charset="0"/>
                <a:cs typeface="Arial" panose="020B0604020202020204" pitchFamily="34" charset="0"/>
              </a:rPr>
              <a:t>violations of the law</a:t>
            </a: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a:t>
            </a:r>
          </a:p>
          <a:p>
            <a:pPr marL="285750" indent="-285750">
              <a:spcBef>
                <a:spcPct val="0"/>
              </a:spcBef>
              <a:spcAft>
                <a:spcPts val="1200"/>
              </a:spcAft>
              <a:buFont typeface="Arial" panose="020B0604020202020204" pitchFamily="34" charset="0"/>
              <a:buChar char="•"/>
              <a:defRPr/>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If a person is referred for disciplinary action for multiple incidents in the same calendar year (e.g., one referral in February and one referral in March), count this as two referrals for disciplinary action. It is counted as two referrals even if both referrals are for the same type of violation (e.g., both were Drug Abuse Violations). </a:t>
            </a:r>
          </a:p>
        </p:txBody>
      </p:sp>
    </p:spTree>
    <p:extLst>
      <p:ext uri="{BB962C8B-B14F-4D97-AF65-F5344CB8AC3E}">
        <p14:creationId xmlns:p14="http://schemas.microsoft.com/office/powerpoint/2010/main" val="2067880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2FBC5-A7D6-42D4-A0CB-67ABCF52D932}"/>
              </a:ext>
            </a:extLst>
          </p:cNvPr>
          <p:cNvSpPr txBox="1"/>
          <p:nvPr/>
        </p:nvSpPr>
        <p:spPr>
          <a:xfrm>
            <a:off x="858129" y="1026942"/>
            <a:ext cx="10339754"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1200"/>
              </a:spcAft>
              <a:defRPr/>
            </a:pPr>
            <a:r>
              <a:rPr lang="en-US" sz="28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Referrals for Disciplinary Action</a:t>
            </a:r>
            <a:endPar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a:p>
            <a:pPr>
              <a:spcBef>
                <a:spcPct val="0"/>
              </a:spcBef>
              <a:spcAft>
                <a:spcPts val="1200"/>
              </a:spcAft>
              <a:defRPr/>
            </a:pPr>
            <a:r>
              <a:rPr lang="en-US" sz="2400" dirty="0">
                <a:solidFill>
                  <a:schemeClr val="tx1"/>
                </a:solidFill>
                <a:latin typeface="Verdana" panose="020B0604030504040204" pitchFamily="34" charset="0"/>
                <a:ea typeface="Verdana" panose="020B0604030504040204" pitchFamily="34" charset="0"/>
                <a:cs typeface="Arial" panose="020B0604020202020204" pitchFamily="34" charset="0"/>
              </a:rPr>
              <a:t>Do Referrals for Disciplinary Action have to go through a hearing process, or does discipline need to be issued </a:t>
            </a:r>
            <a:r>
              <a:rPr lang="en-US" sz="2400" i="1" dirty="0">
                <a:solidFill>
                  <a:schemeClr val="tx1"/>
                </a:solidFill>
                <a:latin typeface="Verdana" panose="020B0604030504040204" pitchFamily="34" charset="0"/>
                <a:ea typeface="Verdana" panose="020B0604030504040204" pitchFamily="34" charset="0"/>
                <a:cs typeface="Arial" panose="020B0604020202020204" pitchFamily="34" charset="0"/>
              </a:rPr>
              <a:t>before </a:t>
            </a:r>
            <a:r>
              <a:rPr lang="en-US" sz="2400" dirty="0">
                <a:solidFill>
                  <a:schemeClr val="tx1"/>
                </a:solidFill>
                <a:latin typeface="Verdana" panose="020B0604030504040204" pitchFamily="34" charset="0"/>
                <a:ea typeface="Verdana" panose="020B0604030504040204" pitchFamily="34" charset="0"/>
                <a:cs typeface="Arial" panose="020B0604020202020204" pitchFamily="34" charset="0"/>
              </a:rPr>
              <a:t>they are eligible to be reported for Clery Act statistics?</a:t>
            </a:r>
          </a:p>
          <a:p>
            <a:pPr algn="ctr">
              <a:spcBef>
                <a:spcPct val="0"/>
              </a:spcBef>
              <a:spcAft>
                <a:spcPts val="12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NO!</a:t>
            </a:r>
          </a:p>
          <a:p>
            <a:pPr>
              <a:spcBef>
                <a:spcPct val="0"/>
              </a:spcBef>
              <a:spcAft>
                <a:spcPts val="1200"/>
              </a:spcAft>
              <a:defRPr/>
            </a:pPr>
            <a:r>
              <a:rPr lang="en-US" sz="2400" dirty="0">
                <a:solidFill>
                  <a:schemeClr val="tx1"/>
                </a:solidFill>
                <a:latin typeface="Verdana" panose="020B0604030504040204" pitchFamily="34" charset="0"/>
                <a:ea typeface="Verdana" panose="020B0604030504040204" pitchFamily="34" charset="0"/>
                <a:cs typeface="Arial" panose="020B0604020202020204" pitchFamily="34" charset="0"/>
              </a:rPr>
              <a:t>Just like with crime reporting, referrals for disciplinary action only have to be reported or known to the CSA to be counted in the annual crime statistics report.  </a:t>
            </a:r>
          </a:p>
          <a:p>
            <a:pPr>
              <a:spcBef>
                <a:spcPct val="0"/>
              </a:spcBef>
              <a:spcAft>
                <a:spcPts val="1200"/>
              </a:spcAft>
              <a:defRPr/>
            </a:pPr>
            <a:r>
              <a:rPr lang="en-US" sz="2400" dirty="0">
                <a:solidFill>
                  <a:schemeClr val="tx1"/>
                </a:solidFill>
                <a:latin typeface="Verdana" panose="020B0604030504040204" pitchFamily="34" charset="0"/>
                <a:ea typeface="Verdana" panose="020B0604030504040204" pitchFamily="34" charset="0"/>
                <a:cs typeface="Arial" panose="020B0604020202020204" pitchFamily="34" charset="0"/>
              </a:rPr>
              <a:t>The CSA must report the number of Referrals for Disciplinary Action to the COD Public Safety Department in response to the annual CSA letter.</a:t>
            </a:r>
          </a:p>
        </p:txBody>
      </p:sp>
    </p:spTree>
    <p:extLst>
      <p:ext uri="{BB962C8B-B14F-4D97-AF65-F5344CB8AC3E}">
        <p14:creationId xmlns:p14="http://schemas.microsoft.com/office/powerpoint/2010/main" val="1989740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108F0D-D7AB-41E1-A779-67D03D0D042D}"/>
              </a:ext>
            </a:extLst>
          </p:cNvPr>
          <p:cNvSpPr txBox="1"/>
          <p:nvPr/>
        </p:nvSpPr>
        <p:spPr>
          <a:xfrm>
            <a:off x="618978" y="1600200"/>
            <a:ext cx="10755186" cy="35394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600"/>
              </a:spcAft>
              <a:defRPr/>
            </a:pPr>
            <a:endParaRPr lang="en-US" sz="2000" b="1" dirty="0">
              <a:solidFill>
                <a:schemeClr val="tx1"/>
              </a:solidFill>
              <a:latin typeface="Arial"/>
              <a:cs typeface="Arial"/>
            </a:endParaRPr>
          </a:p>
          <a:p>
            <a:pPr algn="ctr">
              <a:spcBef>
                <a:spcPct val="0"/>
              </a:spcBef>
              <a:spcAft>
                <a:spcPts val="600"/>
              </a:spcAft>
              <a:defRPr/>
            </a:pPr>
            <a:endParaRPr lang="en-US" sz="2000" b="1" dirty="0">
              <a:solidFill>
                <a:schemeClr val="tx1"/>
              </a:solidFill>
              <a:latin typeface="Arial"/>
              <a:cs typeface="Arial"/>
            </a:endParaRPr>
          </a:p>
          <a:p>
            <a:pPr algn="ctr">
              <a:spcBef>
                <a:spcPct val="0"/>
              </a:spcBef>
              <a:spcAft>
                <a:spcPts val="600"/>
              </a:spcAft>
              <a:defRPr/>
            </a:pPr>
            <a:r>
              <a:rPr lang="en-US" sz="2000" b="1" dirty="0">
                <a:solidFill>
                  <a:schemeClr val="tx1"/>
                </a:solidFill>
                <a:latin typeface="Arial"/>
                <a:cs typeface="Arial"/>
              </a:rPr>
              <a:t>		</a:t>
            </a:r>
            <a:r>
              <a:rPr lang="en-US" sz="2000" b="1" dirty="0">
                <a:solidFill>
                  <a:schemeClr val="tx1"/>
                </a:solidFill>
                <a:latin typeface="Verdana" panose="020B0604030504040204" pitchFamily="34" charset="0"/>
                <a:ea typeface="Verdana" panose="020B0604030504040204" pitchFamily="34" charset="0"/>
                <a:cs typeface="Arial"/>
              </a:rPr>
              <a:t>Who enforces the Clery Act?</a:t>
            </a:r>
          </a:p>
          <a:p>
            <a:pPr algn="ctr">
              <a:spcBef>
                <a:spcPct val="0"/>
              </a:spcBef>
              <a:spcAft>
                <a:spcPts val="600"/>
              </a:spcAft>
              <a:defRPr/>
            </a:pPr>
            <a:endParaRPr lang="en-US" sz="2000" b="1"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600"/>
              </a:spcAft>
              <a:defRPr/>
            </a:pPr>
            <a:r>
              <a:rPr lang="en-US" sz="2000" b="1" dirty="0">
                <a:solidFill>
                  <a:schemeClr val="tx1"/>
                </a:solidFill>
                <a:latin typeface="Verdana" panose="020B0604030504040204" pitchFamily="34" charset="0"/>
                <a:ea typeface="Verdana" panose="020B0604030504040204" pitchFamily="34" charset="0"/>
                <a:cs typeface="Arial"/>
              </a:rPr>
              <a:t>		</a:t>
            </a:r>
            <a:r>
              <a:rPr lang="en-US" sz="2000" b="1" dirty="0">
                <a:solidFill>
                  <a:srgbClr val="002060"/>
                </a:solidFill>
                <a:latin typeface="Verdana" panose="020B0604030504040204" pitchFamily="34" charset="0"/>
                <a:ea typeface="Verdana" panose="020B0604030504040204" pitchFamily="34" charset="0"/>
                <a:cs typeface="Arial"/>
              </a:rPr>
              <a:t>The U.S. Department of Education.</a:t>
            </a:r>
          </a:p>
          <a:p>
            <a:pPr algn="ctr">
              <a:spcBef>
                <a:spcPct val="0"/>
              </a:spcBef>
              <a:spcAft>
                <a:spcPts val="600"/>
              </a:spcAft>
              <a:defRPr/>
            </a:pPr>
            <a:endParaRPr lang="en-US" sz="2000" b="1" dirty="0">
              <a:solidFill>
                <a:schemeClr val="tx1"/>
              </a:solidFill>
              <a:latin typeface="Verdana" panose="020B0604030504040204" pitchFamily="34" charset="0"/>
              <a:ea typeface="Verdana" panose="020B0604030504040204" pitchFamily="34" charset="0"/>
              <a:cs typeface="Arial"/>
            </a:endParaRPr>
          </a:p>
          <a:p>
            <a:pPr algn="ctr">
              <a:spcBef>
                <a:spcPct val="0"/>
              </a:spcBef>
              <a:spcAft>
                <a:spcPts val="600"/>
              </a:spcAft>
              <a:defRPr/>
            </a:pPr>
            <a:r>
              <a:rPr lang="en-US" sz="2000" b="1" dirty="0">
                <a:solidFill>
                  <a:schemeClr val="tx1"/>
                </a:solidFill>
                <a:latin typeface="Verdana" panose="020B0604030504040204" pitchFamily="34" charset="0"/>
                <a:ea typeface="Verdana" panose="020B0604030504040204" pitchFamily="34" charset="0"/>
                <a:cs typeface="Arial"/>
              </a:rPr>
              <a:t>		The Clery Act is federal law.</a:t>
            </a:r>
          </a:p>
          <a:p>
            <a:pPr algn="ctr">
              <a:spcBef>
                <a:spcPct val="0"/>
              </a:spcBef>
              <a:spcAft>
                <a:spcPts val="600"/>
              </a:spcAft>
              <a:defRPr/>
            </a:pPr>
            <a:endParaRPr lang="en-US" sz="2000" b="1" dirty="0">
              <a:solidFill>
                <a:schemeClr val="tx1"/>
              </a:solidFill>
              <a:latin typeface="Arial"/>
              <a:cs typeface="Arial"/>
            </a:endParaRPr>
          </a:p>
          <a:p>
            <a:pPr algn="ctr">
              <a:spcBef>
                <a:spcPct val="0"/>
              </a:spcBef>
              <a:spcAft>
                <a:spcPts val="600"/>
              </a:spcAft>
              <a:defRPr/>
            </a:pPr>
            <a:endParaRPr lang="en-US" sz="2400" b="1" dirty="0">
              <a:solidFill>
                <a:schemeClr val="accent1">
                  <a:lumMod val="50000"/>
                </a:schemeClr>
              </a:solidFill>
              <a:latin typeface="Arial"/>
              <a:cs typeface="Arial"/>
            </a:endParaRPr>
          </a:p>
        </p:txBody>
      </p:sp>
      <p:pic>
        <p:nvPicPr>
          <p:cNvPr id="3" name="Picture 2">
            <a:extLst>
              <a:ext uri="{FF2B5EF4-FFF2-40B4-BE49-F238E27FC236}">
                <a16:creationId xmlns:a16="http://schemas.microsoft.com/office/drawing/2014/main" id="{A777B894-BCB3-45B5-987A-F4477A3CC31A}"/>
              </a:ext>
            </a:extLst>
          </p:cNvPr>
          <p:cNvPicPr>
            <a:picLocks noChangeAspect="1"/>
          </p:cNvPicPr>
          <p:nvPr/>
        </p:nvPicPr>
        <p:blipFill>
          <a:blip r:embed="rId2"/>
          <a:stretch>
            <a:fillRect/>
          </a:stretch>
        </p:blipFill>
        <p:spPr>
          <a:xfrm>
            <a:off x="817836" y="1941707"/>
            <a:ext cx="3615241" cy="2383743"/>
          </a:xfrm>
          <a:prstGeom prst="rect">
            <a:avLst/>
          </a:prstGeom>
        </p:spPr>
      </p:pic>
    </p:spTree>
    <p:extLst>
      <p:ext uri="{BB962C8B-B14F-4D97-AF65-F5344CB8AC3E}">
        <p14:creationId xmlns:p14="http://schemas.microsoft.com/office/powerpoint/2010/main" val="3204126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7EEA82-36F9-418A-B5DA-EF370309BCC0}"/>
              </a:ext>
            </a:extLst>
          </p:cNvPr>
          <p:cNvSpPr txBox="1"/>
          <p:nvPr/>
        </p:nvSpPr>
        <p:spPr>
          <a:xfrm>
            <a:off x="1153551" y="1030458"/>
            <a:ext cx="10213144" cy="43960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600"/>
              </a:spcAft>
              <a:defRPr/>
            </a:pPr>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Current Penalties For Violations of the Clery Act </a:t>
            </a:r>
          </a:p>
          <a:p>
            <a:pPr marL="68580" lvl="0">
              <a:spcBef>
                <a:spcPts val="1728"/>
              </a:spcBef>
              <a:buClr>
                <a:srgbClr val="C00000"/>
              </a:buClr>
              <a:buSzPct val="76000"/>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The penalty for a violation of the Clery Act is currently up to </a:t>
            </a:r>
            <a:r>
              <a:rPr lang="en-US" b="1" dirty="0">
                <a:latin typeface="Verdana" panose="020B0604030504040204" pitchFamily="34" charset="0"/>
                <a:ea typeface="Verdana" panose="020B0604030504040204" pitchFamily="34" charset="0"/>
              </a:rPr>
              <a:t>$58,328 </a:t>
            </a: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per violation</a:t>
            </a: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 as of 2018. Violations which occurred in earlier years will be charged the penalty in effect at the time of the violation.</a:t>
            </a:r>
          </a:p>
          <a:p>
            <a:pPr marL="68580" lvl="0" defTabSz="914400">
              <a:spcBef>
                <a:spcPts val="1728"/>
              </a:spcBef>
              <a:buClr>
                <a:srgbClr val="C00000"/>
              </a:buClr>
              <a:buSzPct val="76000"/>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Complaints can be filed with the U.S. Department of Education by students, faculty, or staff if they believe an institution is not meeting the requirements of the Clery Act. Complaints may result in investigations by the U.S. Department of Education. </a:t>
            </a:r>
          </a:p>
          <a:p>
            <a:pPr marL="68580" lvl="0" defTabSz="914400">
              <a:spcBef>
                <a:spcPts val="1728"/>
              </a:spcBef>
              <a:buClr>
                <a:srgbClr val="C00000"/>
              </a:buClr>
              <a:buSzPct val="76000"/>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The U.S. Department of Education may also conduct random audits of colleges and universities to ensure they are complying with the Clery Act. </a:t>
            </a:r>
          </a:p>
          <a:p>
            <a:pPr marL="68580" lvl="0" defTabSz="914400">
              <a:spcBef>
                <a:spcPts val="1728"/>
              </a:spcBef>
              <a:buClr>
                <a:srgbClr val="C00000"/>
              </a:buClr>
              <a:buSzPct val="76000"/>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In addition to monetary fines, the U.S. Department of Education can suspend an institution’s participation in federal financial aid programs and revoke institutional accreditation if they fail to comply with the Clery Act.</a:t>
            </a:r>
          </a:p>
        </p:txBody>
      </p:sp>
    </p:spTree>
    <p:extLst>
      <p:ext uri="{BB962C8B-B14F-4D97-AF65-F5344CB8AC3E}">
        <p14:creationId xmlns:p14="http://schemas.microsoft.com/office/powerpoint/2010/main" val="1898007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580880-0053-4BC7-93CA-C696A9709EA7}"/>
              </a:ext>
            </a:extLst>
          </p:cNvPr>
          <p:cNvSpPr txBox="1"/>
          <p:nvPr/>
        </p:nvSpPr>
        <p:spPr>
          <a:xfrm>
            <a:off x="1420837" y="1209821"/>
            <a:ext cx="9679768" cy="41642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600"/>
              </a:spcAft>
              <a:defRPr/>
            </a:pPr>
            <a:r>
              <a:rPr lang="en-US" sz="28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Other Consequences of Non-Compliance</a:t>
            </a:r>
          </a:p>
          <a:p>
            <a:pPr marL="285750" lvl="0" indent="-285750" defTabSz="914400">
              <a:spcBef>
                <a:spcPct val="20000"/>
              </a:spcBef>
              <a:spcAft>
                <a:spcPts val="600"/>
              </a:spcAft>
              <a:buSzPct val="760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Arial" pitchFamily="34" charset="0"/>
              </a:rPr>
              <a:t>Enormous press and media coverage;</a:t>
            </a:r>
          </a:p>
          <a:p>
            <a:pPr marL="285750" lvl="0" indent="-285750" defTabSz="914400">
              <a:spcBef>
                <a:spcPct val="20000"/>
              </a:spcBef>
              <a:spcAft>
                <a:spcPts val="600"/>
              </a:spcAft>
              <a:buSzPct val="760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Arial" pitchFamily="34" charset="0"/>
              </a:rPr>
              <a:t>Loss of U.S. financial aid for students;</a:t>
            </a:r>
          </a:p>
          <a:p>
            <a:pPr marL="285750" lvl="0" indent="-285750" defTabSz="914400">
              <a:spcBef>
                <a:spcPct val="20000"/>
              </a:spcBef>
              <a:spcAft>
                <a:spcPts val="600"/>
              </a:spcAft>
              <a:buSzPct val="760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Arial" pitchFamily="34" charset="0"/>
              </a:rPr>
              <a:t>Litigation costs and fees to hire attorneys;</a:t>
            </a:r>
          </a:p>
          <a:p>
            <a:pPr marL="285750" lvl="0" indent="-285750" defTabSz="914400">
              <a:spcBef>
                <a:spcPct val="20000"/>
              </a:spcBef>
              <a:spcAft>
                <a:spcPts val="600"/>
              </a:spcAft>
              <a:buSzPct val="760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Arial" pitchFamily="34" charset="0"/>
              </a:rPr>
              <a:t>Resources lost due to settlements of claims;</a:t>
            </a:r>
          </a:p>
          <a:p>
            <a:pPr marL="285750" lvl="0" indent="-285750" defTabSz="914400">
              <a:spcBef>
                <a:spcPct val="20000"/>
              </a:spcBef>
              <a:spcAft>
                <a:spcPts val="600"/>
              </a:spcAft>
              <a:buSzPct val="760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Arial" pitchFamily="34" charset="0"/>
              </a:rPr>
              <a:t>Loss of reputation (devaluation of COD brand);</a:t>
            </a:r>
          </a:p>
          <a:p>
            <a:pPr marL="285750" lvl="0" indent="-285750" defTabSz="914400">
              <a:spcBef>
                <a:spcPct val="20000"/>
              </a:spcBef>
              <a:spcAft>
                <a:spcPts val="600"/>
              </a:spcAft>
              <a:buSzPct val="760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Arial" pitchFamily="34" charset="0"/>
              </a:rPr>
              <a:t>Loss of incoming students and clients;</a:t>
            </a:r>
          </a:p>
          <a:p>
            <a:pPr marL="285750" lvl="0" indent="-285750" defTabSz="914400">
              <a:spcBef>
                <a:spcPct val="20000"/>
              </a:spcBef>
              <a:spcAft>
                <a:spcPts val="600"/>
              </a:spcAft>
              <a:buSzPct val="760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Arial" pitchFamily="34" charset="0"/>
              </a:rPr>
              <a:t>Criminal and/or civil charges.</a:t>
            </a:r>
          </a:p>
        </p:txBody>
      </p:sp>
    </p:spTree>
    <p:extLst>
      <p:ext uri="{BB962C8B-B14F-4D97-AF65-F5344CB8AC3E}">
        <p14:creationId xmlns:p14="http://schemas.microsoft.com/office/powerpoint/2010/main" val="536869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2D6CC-9890-486D-90C6-3CEE9ED66E69}"/>
              </a:ext>
            </a:extLst>
          </p:cNvPr>
          <p:cNvSpPr txBox="1"/>
          <p:nvPr/>
        </p:nvSpPr>
        <p:spPr>
          <a:xfrm>
            <a:off x="1308295" y="782121"/>
            <a:ext cx="10156874" cy="46012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600"/>
              </a:spcAft>
              <a:defRPr/>
            </a:pPr>
            <a:r>
              <a:rPr lang="en-US"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a:rPr>
              <a:t>For additional information, please refer to:</a:t>
            </a:r>
          </a:p>
          <a:p>
            <a:pPr algn="ctr">
              <a:spcBef>
                <a:spcPct val="0"/>
              </a:spcBef>
              <a:spcAft>
                <a:spcPts val="600"/>
              </a:spcAft>
              <a:defRPr/>
            </a:pPr>
            <a:endParaRPr lang="en-US" sz="2400" b="1" dirty="0">
              <a:solidFill>
                <a:schemeClr val="tx1"/>
              </a:solidFill>
              <a:latin typeface="Verdana" panose="020B0604030504040204" pitchFamily="34" charset="0"/>
              <a:ea typeface="Verdana" panose="020B0604030504040204" pitchFamily="34" charset="0"/>
              <a:cs typeface="Arial"/>
            </a:endParaRPr>
          </a:p>
          <a:p>
            <a:pPr marL="342900" indent="-342900">
              <a:spcBef>
                <a:spcPct val="0"/>
              </a:spcBef>
              <a:spcAft>
                <a:spcPts val="600"/>
              </a:spcAft>
              <a:buFont typeface="Arial" panose="020B0604020202020204" pitchFamily="34" charset="0"/>
              <a:buChar char="•"/>
              <a:defRPr/>
            </a:pPr>
            <a:r>
              <a:rPr lang="en-US" sz="2000" b="1" dirty="0">
                <a:solidFill>
                  <a:schemeClr val="tx1"/>
                </a:solidFill>
                <a:latin typeface="Verdana" panose="020B0604030504040204" pitchFamily="34" charset="0"/>
                <a:ea typeface="Verdana" panose="020B0604030504040204" pitchFamily="34" charset="0"/>
                <a:cs typeface="Arial"/>
              </a:rPr>
              <a:t>The Handbook for Campus Safety and Security Reporting (2016 Edition) – U.S. Department of Education</a:t>
            </a:r>
          </a:p>
          <a:p>
            <a:pPr marL="800100" lvl="1" indent="-342900">
              <a:spcBef>
                <a:spcPct val="0"/>
              </a:spcBef>
              <a:spcAft>
                <a:spcPts val="600"/>
              </a:spcAft>
              <a:buFont typeface="Arial" panose="020B0604020202020204" pitchFamily="34" charset="0"/>
              <a:buChar char="•"/>
              <a:defRPr/>
            </a:pPr>
            <a:r>
              <a:rPr lang="en-US" sz="2000" dirty="0">
                <a:solidFill>
                  <a:schemeClr val="tx1"/>
                </a:solidFill>
                <a:latin typeface="Verdana" panose="020B0604030504040204" pitchFamily="34" charset="0"/>
                <a:ea typeface="Verdana" panose="020B0604030504040204" pitchFamily="34" charset="0"/>
                <a:cs typeface="Arial"/>
                <a:hlinkClick r:id="rId2">
                  <a:extLst>
                    <a:ext uri="{A12FA001-AC4F-418D-AE19-62706E023703}">
                      <ahyp:hlinkClr xmlns:ahyp="http://schemas.microsoft.com/office/drawing/2018/hyperlinkcolor" val="tx"/>
                    </a:ext>
                  </a:extLst>
                </a:hlinkClick>
              </a:rPr>
              <a:t>https://ed.gov/admins/lead/safety/handbook.pdf</a:t>
            </a:r>
            <a:endParaRPr lang="en-US" sz="2000" dirty="0">
              <a:solidFill>
                <a:schemeClr val="tx1"/>
              </a:solidFill>
              <a:latin typeface="Verdana" panose="020B0604030504040204" pitchFamily="34" charset="0"/>
              <a:ea typeface="Verdana" panose="020B0604030504040204" pitchFamily="34" charset="0"/>
              <a:cs typeface="Arial"/>
            </a:endParaRPr>
          </a:p>
          <a:p>
            <a:pPr marL="800100" lvl="1" indent="-342900">
              <a:spcBef>
                <a:spcPct val="0"/>
              </a:spcBef>
              <a:spcAft>
                <a:spcPts val="600"/>
              </a:spcAft>
              <a:buFont typeface="Arial" panose="020B0604020202020204" pitchFamily="34" charset="0"/>
              <a:buChar char="•"/>
              <a:defRPr/>
            </a:pPr>
            <a:endParaRPr lang="en-US" sz="2000" dirty="0">
              <a:solidFill>
                <a:schemeClr val="tx1"/>
              </a:solidFill>
              <a:latin typeface="Verdana" panose="020B0604030504040204" pitchFamily="34" charset="0"/>
              <a:ea typeface="Verdana" panose="020B0604030504040204" pitchFamily="34" charset="0"/>
              <a:cs typeface="Arial"/>
            </a:endParaRPr>
          </a:p>
          <a:p>
            <a:pPr marL="342900" indent="-342900">
              <a:spcBef>
                <a:spcPct val="0"/>
              </a:spcBef>
              <a:spcAft>
                <a:spcPts val="600"/>
              </a:spcAft>
              <a:buFont typeface="Arial" panose="020B0604020202020204" pitchFamily="34" charset="0"/>
              <a:buChar char="•"/>
              <a:defRPr/>
            </a:pPr>
            <a:r>
              <a:rPr lang="en-US" sz="2000" dirty="0">
                <a:solidFill>
                  <a:schemeClr val="tx1"/>
                </a:solidFill>
                <a:latin typeface="Verdana" panose="020B0604030504040204" pitchFamily="34" charset="0"/>
                <a:ea typeface="Verdana" panose="020B0604030504040204" pitchFamily="34" charset="0"/>
                <a:cs typeface="Arial"/>
              </a:rPr>
              <a:t>College of the Desert CLERY Information– Clery Act</a:t>
            </a:r>
          </a:p>
          <a:p>
            <a:pPr marL="800100" lvl="1" indent="-342900">
              <a:spcBef>
                <a:spcPct val="0"/>
              </a:spcBef>
              <a:spcAft>
                <a:spcPts val="600"/>
              </a:spcAft>
              <a:buFont typeface="Arial" panose="020B0604020202020204" pitchFamily="34" charset="0"/>
              <a:buChar char="•"/>
              <a:defRPr/>
            </a:pPr>
            <a:r>
              <a:rPr lang="en-US" sz="2000" dirty="0">
                <a:hlinkClick r:id="rId3"/>
              </a:rPr>
              <a:t>http://www.collegeofthedesert.edu/students/psd/Pages/CLERY.aspx</a:t>
            </a:r>
            <a:endParaRPr lang="en-US" sz="2000" dirty="0"/>
          </a:p>
          <a:p>
            <a:pPr marL="800100" lvl="1" indent="-342900">
              <a:spcBef>
                <a:spcPct val="0"/>
              </a:spcBef>
              <a:spcAft>
                <a:spcPts val="600"/>
              </a:spcAft>
              <a:buFont typeface="Arial" panose="020B0604020202020204" pitchFamily="34" charset="0"/>
              <a:buChar char="•"/>
              <a:defRPr/>
            </a:pPr>
            <a:endParaRPr lang="en-US" sz="2000" dirty="0">
              <a:solidFill>
                <a:schemeClr val="tx1"/>
              </a:solidFill>
              <a:latin typeface="Verdana" panose="020B0604030504040204" pitchFamily="34" charset="0"/>
              <a:ea typeface="Verdana" panose="020B0604030504040204" pitchFamily="34" charset="0"/>
              <a:cs typeface="Arial"/>
            </a:endParaRPr>
          </a:p>
          <a:p>
            <a:pPr marL="342900" indent="-342900">
              <a:spcBef>
                <a:spcPct val="0"/>
              </a:spcBef>
              <a:spcAft>
                <a:spcPts val="600"/>
              </a:spcAft>
              <a:buFont typeface="Arial" panose="020B0604020202020204" pitchFamily="34" charset="0"/>
              <a:buChar char="•"/>
              <a:defRPr/>
            </a:pPr>
            <a:r>
              <a:rPr lang="en-US" sz="2000" dirty="0">
                <a:solidFill>
                  <a:schemeClr val="tx1"/>
                </a:solidFill>
                <a:latin typeface="Verdana" panose="020B0604030504040204" pitchFamily="34" charset="0"/>
                <a:ea typeface="Verdana" panose="020B0604030504040204" pitchFamily="34" charset="0"/>
                <a:cs typeface="Arial"/>
              </a:rPr>
              <a:t>California Education Code §§ 67380 – 67386</a:t>
            </a:r>
          </a:p>
          <a:p>
            <a:pPr marL="800100" lvl="1" indent="-342900">
              <a:spcBef>
                <a:spcPct val="0"/>
              </a:spcBef>
              <a:spcAft>
                <a:spcPts val="600"/>
              </a:spcAft>
              <a:buFont typeface="Arial" panose="020B0604020202020204" pitchFamily="34" charset="0"/>
              <a:buChar char="•"/>
              <a:defRPr/>
            </a:pPr>
            <a:r>
              <a:rPr lang="en-US" sz="2000" dirty="0">
                <a:solidFill>
                  <a:schemeClr val="tx1"/>
                </a:solidFill>
                <a:latin typeface="Verdana" panose="020B0604030504040204" pitchFamily="34" charset="0"/>
                <a:ea typeface="Verdana" panose="020B0604030504040204" pitchFamily="34" charset="0"/>
                <a:cs typeface="Arial"/>
                <a:hlinkClick r:id="rId4">
                  <a:extLst>
                    <a:ext uri="{A12FA001-AC4F-418D-AE19-62706E023703}">
                      <ahyp:hlinkClr xmlns:ahyp="http://schemas.microsoft.com/office/drawing/2018/hyperlinkcolor" val="tx"/>
                    </a:ext>
                  </a:extLst>
                </a:hlinkClick>
              </a:rPr>
              <a:t>https://leginfo.legislature.ca.gov/faces/codes_displaySection.xhtml?lawCode=EDC&amp;sectionNum=67380</a:t>
            </a:r>
            <a:endParaRPr lang="en-US" sz="2000" dirty="0">
              <a:solidFill>
                <a:schemeClr val="tx1"/>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281878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16DFC-FAE4-4E62-A7E8-A9D19BA57C7E}"/>
              </a:ext>
            </a:extLst>
          </p:cNvPr>
          <p:cNvSpPr txBox="1"/>
          <p:nvPr/>
        </p:nvSpPr>
        <p:spPr>
          <a:xfrm>
            <a:off x="5128334" y="-62144"/>
            <a:ext cx="1935332" cy="369332"/>
          </a:xfrm>
          <a:prstGeom prst="rect">
            <a:avLst/>
          </a:prstGeom>
          <a:noFill/>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rPr>
              <a:t>CSA Training</a:t>
            </a:r>
          </a:p>
        </p:txBody>
      </p:sp>
      <p:sp>
        <p:nvSpPr>
          <p:cNvPr id="3" name="TextBox 2">
            <a:extLst>
              <a:ext uri="{FF2B5EF4-FFF2-40B4-BE49-F238E27FC236}">
                <a16:creationId xmlns:a16="http://schemas.microsoft.com/office/drawing/2014/main" id="{5951397C-BE31-40F7-B010-96F430F5DFD0}"/>
              </a:ext>
            </a:extLst>
          </p:cNvPr>
          <p:cNvSpPr txBox="1"/>
          <p:nvPr/>
        </p:nvSpPr>
        <p:spPr>
          <a:xfrm>
            <a:off x="1195754" y="759112"/>
            <a:ext cx="10410091" cy="472437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0"/>
              </a:spcBef>
              <a:spcAft>
                <a:spcPts val="600"/>
              </a:spcAft>
              <a:defRPr/>
            </a:pPr>
            <a:r>
              <a:rPr lang="en-US" sz="2400" b="1" dirty="0">
                <a:solidFill>
                  <a:schemeClr val="accent1">
                    <a:lumMod val="50000"/>
                  </a:schemeClr>
                </a:solidFill>
                <a:latin typeface="Verdana" panose="020B0604030504040204" pitchFamily="34" charset="0"/>
                <a:ea typeface="Verdana" panose="020B0604030504040204" pitchFamily="34" charset="0"/>
                <a:cs typeface="Arial"/>
              </a:rPr>
              <a:t>For more information on campus safety or to read COD’s Annual Security Report, please visit:</a:t>
            </a:r>
          </a:p>
          <a:p>
            <a:pPr algn="ctr">
              <a:spcBef>
                <a:spcPct val="0"/>
              </a:spcBef>
              <a:spcAft>
                <a:spcPts val="600"/>
              </a:spcAft>
              <a:defRPr/>
            </a:pPr>
            <a:r>
              <a:rPr lang="en-US" sz="2400" dirty="0">
                <a:latin typeface="Verdana" panose="020B0604030504040204" pitchFamily="34" charset="0"/>
                <a:ea typeface="Verdana" panose="020B0604030504040204" pitchFamily="34" charset="0"/>
                <a:hlinkClick r:id="rId2"/>
              </a:rPr>
              <a:t>http://www.collegeofthedesert.edu/students/psd/Pages/CLERY.aspx</a:t>
            </a:r>
            <a:endParaRPr lang="en-US" sz="2400" b="1" dirty="0">
              <a:solidFill>
                <a:schemeClr val="accent1">
                  <a:lumMod val="50000"/>
                </a:schemeClr>
              </a:solidFill>
              <a:latin typeface="Verdana" panose="020B0604030504040204" pitchFamily="34" charset="0"/>
              <a:ea typeface="Verdana" panose="020B0604030504040204" pitchFamily="34" charset="0"/>
              <a:cs typeface="Arial"/>
            </a:endParaRPr>
          </a:p>
          <a:p>
            <a:pPr algn="ctr">
              <a:spcBef>
                <a:spcPct val="0"/>
              </a:spcBef>
              <a:spcAft>
                <a:spcPts val="600"/>
              </a:spcAft>
              <a:defRPr/>
            </a:pPr>
            <a:endParaRPr lang="en-US" sz="2400" b="1" dirty="0">
              <a:solidFill>
                <a:schemeClr val="accent1">
                  <a:lumMod val="50000"/>
                </a:schemeClr>
              </a:solidFill>
              <a:latin typeface="Verdana" panose="020B0604030504040204" pitchFamily="34" charset="0"/>
              <a:ea typeface="Verdana" panose="020B0604030504040204" pitchFamily="34" charset="0"/>
              <a:cs typeface="Arial"/>
            </a:endParaRPr>
          </a:p>
          <a:p>
            <a:pPr algn="ctr">
              <a:spcBef>
                <a:spcPct val="0"/>
              </a:spcBef>
              <a:spcAft>
                <a:spcPts val="600"/>
              </a:spcAft>
              <a:defRPr/>
            </a:pPr>
            <a:r>
              <a:rPr lang="en-US" sz="2400" b="1" dirty="0">
                <a:solidFill>
                  <a:schemeClr val="accent1">
                    <a:lumMod val="50000"/>
                  </a:schemeClr>
                </a:solidFill>
                <a:latin typeface="Verdana" panose="020B0604030504040204" pitchFamily="34" charset="0"/>
                <a:ea typeface="Verdana" panose="020B0604030504040204" pitchFamily="34" charset="0"/>
                <a:cs typeface="Arial"/>
              </a:rPr>
              <a:t>Questions?  Contact College of the Desert Public Safety Department:</a:t>
            </a:r>
          </a:p>
          <a:p>
            <a:pPr algn="ctr">
              <a:spcBef>
                <a:spcPct val="0"/>
              </a:spcBef>
              <a:spcAft>
                <a:spcPts val="600"/>
              </a:spcAft>
              <a:defRPr/>
            </a:pPr>
            <a:endParaRPr lang="en-US" sz="500" b="1" dirty="0">
              <a:solidFill>
                <a:schemeClr val="accent1">
                  <a:lumMod val="50000"/>
                </a:schemeClr>
              </a:solidFill>
              <a:latin typeface="Verdana" panose="020B0604030504040204" pitchFamily="34" charset="0"/>
              <a:ea typeface="Verdana" panose="020B0604030504040204" pitchFamily="34" charset="0"/>
              <a:cs typeface="Arial"/>
            </a:endParaRPr>
          </a:p>
          <a:p>
            <a:pPr algn="ctr">
              <a:spcBef>
                <a:spcPct val="0"/>
              </a:spcBef>
              <a:spcAft>
                <a:spcPts val="600"/>
              </a:spcAft>
              <a:defRPr/>
            </a:pPr>
            <a:r>
              <a:rPr lang="en-US" sz="2400" b="1" dirty="0">
                <a:solidFill>
                  <a:schemeClr val="accent1">
                    <a:lumMod val="50000"/>
                  </a:schemeClr>
                </a:solidFill>
                <a:latin typeface="Verdana" panose="020B0604030504040204" pitchFamily="34" charset="0"/>
                <a:ea typeface="Verdana" panose="020B0604030504040204" pitchFamily="34" charset="0"/>
                <a:cs typeface="Arial"/>
              </a:rPr>
              <a:t>Director Dr. Tim T. Nakamura</a:t>
            </a:r>
          </a:p>
          <a:p>
            <a:pPr algn="ctr">
              <a:spcBef>
                <a:spcPct val="0"/>
              </a:spcBef>
              <a:spcAft>
                <a:spcPts val="600"/>
              </a:spcAft>
              <a:defRPr/>
            </a:pPr>
            <a:r>
              <a:rPr lang="en-US" sz="2400" b="1" dirty="0">
                <a:solidFill>
                  <a:schemeClr val="accent1">
                    <a:lumMod val="50000"/>
                  </a:schemeClr>
                </a:solidFill>
                <a:latin typeface="Verdana" panose="020B0604030504040204" pitchFamily="34" charset="0"/>
                <a:ea typeface="Verdana" panose="020B0604030504040204" pitchFamily="34" charset="0"/>
                <a:cs typeface="Arial"/>
              </a:rPr>
              <a:t>760-341-2111</a:t>
            </a:r>
          </a:p>
          <a:p>
            <a:pPr algn="ctr">
              <a:spcBef>
                <a:spcPct val="0"/>
              </a:spcBef>
              <a:spcAft>
                <a:spcPts val="600"/>
              </a:spcAft>
              <a:defRPr/>
            </a:pPr>
            <a:endParaRPr lang="en-US" sz="2000" b="1" dirty="0">
              <a:solidFill>
                <a:schemeClr val="accent1">
                  <a:lumMod val="50000"/>
                </a:schemeClr>
              </a:solidFill>
              <a:latin typeface="Arial"/>
              <a:cs typeface="Arial"/>
            </a:endParaRPr>
          </a:p>
          <a:p>
            <a:pPr algn="ctr">
              <a:spcBef>
                <a:spcPct val="0"/>
              </a:spcBef>
              <a:spcAft>
                <a:spcPts val="600"/>
              </a:spcAft>
              <a:defRPr/>
            </a:pPr>
            <a:endParaRPr lang="en-US" sz="2000" b="1" dirty="0">
              <a:solidFill>
                <a:schemeClr val="accent1">
                  <a:lumMod val="50000"/>
                </a:schemeClr>
              </a:solidFill>
              <a:latin typeface="Arial"/>
              <a:cs typeface="Arial"/>
            </a:endParaRPr>
          </a:p>
        </p:txBody>
      </p:sp>
      <p:pic>
        <p:nvPicPr>
          <p:cNvPr id="6" name="Picture 5">
            <a:extLst>
              <a:ext uri="{FF2B5EF4-FFF2-40B4-BE49-F238E27FC236}">
                <a16:creationId xmlns:a16="http://schemas.microsoft.com/office/drawing/2014/main" id="{915EA89B-AFAC-4DD0-B85F-3355CEA21CAF}"/>
              </a:ext>
            </a:extLst>
          </p:cNvPr>
          <p:cNvPicPr>
            <a:picLocks noChangeAspect="1"/>
          </p:cNvPicPr>
          <p:nvPr/>
        </p:nvPicPr>
        <p:blipFill>
          <a:blip r:embed="rId3"/>
          <a:stretch>
            <a:fillRect/>
          </a:stretch>
        </p:blipFill>
        <p:spPr>
          <a:xfrm>
            <a:off x="1023291" y="3391237"/>
            <a:ext cx="1860315" cy="2399948"/>
          </a:xfrm>
          <a:prstGeom prst="rect">
            <a:avLst/>
          </a:prstGeom>
        </p:spPr>
      </p:pic>
      <p:pic>
        <p:nvPicPr>
          <p:cNvPr id="8" name="Picture 7">
            <a:extLst>
              <a:ext uri="{FF2B5EF4-FFF2-40B4-BE49-F238E27FC236}">
                <a16:creationId xmlns:a16="http://schemas.microsoft.com/office/drawing/2014/main" id="{3750C152-1A81-4D66-8CD9-1CE8F8AFF786}"/>
              </a:ext>
            </a:extLst>
          </p:cNvPr>
          <p:cNvPicPr>
            <a:picLocks noChangeAspect="1"/>
          </p:cNvPicPr>
          <p:nvPr/>
        </p:nvPicPr>
        <p:blipFill>
          <a:blip r:embed="rId4"/>
          <a:stretch>
            <a:fillRect/>
          </a:stretch>
        </p:blipFill>
        <p:spPr>
          <a:xfrm>
            <a:off x="2351710" y="4318660"/>
            <a:ext cx="1408718" cy="2075649"/>
          </a:xfrm>
          <a:prstGeom prst="rect">
            <a:avLst/>
          </a:prstGeom>
        </p:spPr>
      </p:pic>
    </p:spTree>
    <p:extLst>
      <p:ext uri="{BB962C8B-B14F-4D97-AF65-F5344CB8AC3E}">
        <p14:creationId xmlns:p14="http://schemas.microsoft.com/office/powerpoint/2010/main" val="2258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1BF08D-73D6-4A60-97E8-9783B8C2D166}"/>
              </a:ext>
            </a:extLst>
          </p:cNvPr>
          <p:cNvSpPr txBox="1"/>
          <p:nvPr/>
        </p:nvSpPr>
        <p:spPr>
          <a:xfrm>
            <a:off x="1052732" y="1519310"/>
            <a:ext cx="10086535" cy="4616648"/>
          </a:xfrm>
          <a:prstGeom prst="rect">
            <a:avLst/>
          </a:prstGeom>
          <a:noFill/>
        </p:spPr>
        <p:txBody>
          <a:bodyPr wrap="square" rtlCol="0">
            <a:spAutoFit/>
          </a:bodyPr>
          <a:lstStyle/>
          <a:p>
            <a:endParaRPr lang="en-US" sz="4400" b="1" dirty="0">
              <a:latin typeface="Verdana" panose="020B0604030504040204" pitchFamily="34" charset="0"/>
              <a:ea typeface="Verdana" panose="020B0604030504040204" pitchFamily="34" charset="0"/>
            </a:endParaRPr>
          </a:p>
          <a:p>
            <a:r>
              <a:rPr lang="en-US" sz="4400" b="1" dirty="0">
                <a:latin typeface="Verdana" panose="020B0604030504040204" pitchFamily="34" charset="0"/>
                <a:ea typeface="Verdana" panose="020B0604030504040204" pitchFamily="34" charset="0"/>
              </a:rPr>
              <a:t>			  Thank you !</a:t>
            </a:r>
          </a:p>
          <a:p>
            <a:endParaRPr lang="en-US" sz="4400" b="1" dirty="0">
              <a:latin typeface="Verdana" panose="020B0604030504040204" pitchFamily="34" charset="0"/>
              <a:ea typeface="Verdana" panose="020B0604030504040204" pitchFamily="34" charset="0"/>
            </a:endParaRPr>
          </a:p>
          <a:p>
            <a:endParaRPr lang="en-US" sz="4400" b="1" dirty="0">
              <a:latin typeface="Verdana" panose="020B0604030504040204" pitchFamily="34" charset="0"/>
              <a:ea typeface="Verdana" panose="020B0604030504040204" pitchFamily="34" charset="0"/>
            </a:endParaRPr>
          </a:p>
          <a:p>
            <a:endParaRPr lang="en-US" sz="3600"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The information used in this training presentation was provided by the CLERY Center, College of the Desert Public Safety Department and the US Department of Education. </a:t>
            </a:r>
          </a:p>
          <a:p>
            <a:endParaRPr lang="en-US" dirty="0"/>
          </a:p>
        </p:txBody>
      </p:sp>
    </p:spTree>
    <p:extLst>
      <p:ext uri="{BB962C8B-B14F-4D97-AF65-F5344CB8AC3E}">
        <p14:creationId xmlns:p14="http://schemas.microsoft.com/office/powerpoint/2010/main" val="299714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71B21-A274-40C8-BB62-53AF53D7CF6A}"/>
              </a:ext>
            </a:extLst>
          </p:cNvPr>
          <p:cNvSpPr txBox="1"/>
          <p:nvPr/>
        </p:nvSpPr>
        <p:spPr>
          <a:xfrm>
            <a:off x="878889" y="541538"/>
            <a:ext cx="11026066" cy="5078313"/>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What are some of the requirements of the CLERY Act?</a:t>
            </a:r>
          </a:p>
          <a:p>
            <a:pPr algn="ctr"/>
            <a:endParaRPr lang="en-US" b="1" dirty="0">
              <a:latin typeface="Verdana" panose="020B0604030504040204" pitchFamily="34" charset="0"/>
              <a:ea typeface="Verdana" panose="020B0604030504040204" pitchFamily="34" charset="0"/>
            </a:endParaRPr>
          </a:p>
          <a:p>
            <a:pPr marL="342900" indent="-342900">
              <a:buFont typeface="+mj-lt"/>
              <a:buAutoNum type="arabicPeriod"/>
            </a:pPr>
            <a:r>
              <a:rPr lang="en-US" dirty="0"/>
              <a:t>Issue timely warning and emergency notifications to provide real time information and updates about emergency situations and/or threats to personal safety and the campus community;</a:t>
            </a:r>
          </a:p>
          <a:p>
            <a:pPr marL="342900" indent="-342900">
              <a:buFont typeface="+mj-lt"/>
              <a:buAutoNum type="arabicPeriod"/>
            </a:pPr>
            <a:endParaRPr lang="en-US" dirty="0"/>
          </a:p>
          <a:p>
            <a:pPr marL="342900" indent="-342900">
              <a:buFont typeface="+mj-lt"/>
              <a:buAutoNum type="arabicPeriod"/>
            </a:pPr>
            <a:r>
              <a:rPr lang="en-US" dirty="0"/>
              <a:t>Public and Annual Security and Fire Safety Report to provide three years of crime statistics, fire statistics, and policy disclosures allowing students and employees to make informed work and school decisions;</a:t>
            </a:r>
          </a:p>
          <a:p>
            <a:pPr marL="342900" indent="-342900">
              <a:buFont typeface="+mj-lt"/>
              <a:buAutoNum type="arabicPeriod"/>
            </a:pPr>
            <a:endParaRPr lang="en-US" dirty="0"/>
          </a:p>
          <a:p>
            <a:pPr marL="342900" indent="-342900">
              <a:buFont typeface="+mj-lt"/>
              <a:buAutoNum type="arabicPeriod"/>
            </a:pPr>
            <a:r>
              <a:rPr lang="en-US" dirty="0"/>
              <a:t>Submit crime and fire statistics to the U.S. Department of Education;</a:t>
            </a:r>
          </a:p>
          <a:p>
            <a:pPr marL="342900" indent="-342900">
              <a:buFont typeface="+mj-lt"/>
              <a:buAutoNum type="arabicPeriod"/>
            </a:pPr>
            <a:endParaRPr lang="en-US" dirty="0"/>
          </a:p>
          <a:p>
            <a:pPr marL="342900" indent="-342900">
              <a:buFont typeface="+mj-lt"/>
              <a:buAutoNum type="arabicPeriod"/>
            </a:pPr>
            <a:r>
              <a:rPr lang="en-US" dirty="0"/>
              <a:t>Maintain a publicly available Daily Crime Log to provide information on all crimes reported COD Public Safety Department </a:t>
            </a:r>
          </a:p>
          <a:p>
            <a:pPr marL="342900" indent="-342900">
              <a:buFont typeface="+mj-lt"/>
              <a:buAutoNum type="arabicPeriod"/>
            </a:pPr>
            <a:endParaRPr lang="en-US" dirty="0"/>
          </a:p>
          <a:p>
            <a:pPr marL="342900" indent="-342900">
              <a:buFont typeface="+mj-lt"/>
              <a:buAutoNum type="arabicPeriod"/>
            </a:pPr>
            <a:r>
              <a:rPr lang="en-US" dirty="0"/>
              <a:t>Implement missing student notification procedures; and</a:t>
            </a:r>
          </a:p>
          <a:p>
            <a:pPr marL="342900" indent="-342900">
              <a:buFont typeface="+mj-lt"/>
              <a:buAutoNum type="arabicPeriod"/>
            </a:pPr>
            <a:endParaRPr lang="en-US" dirty="0"/>
          </a:p>
          <a:p>
            <a:pPr marL="342900" indent="-342900">
              <a:buFont typeface="+mj-lt"/>
              <a:buAutoNum type="arabicPeriod"/>
            </a:pPr>
            <a:r>
              <a:rPr lang="en-US" dirty="0"/>
              <a:t>Promote awareness of dating violence, domestic violence, sexual assault, and stalking through educational programs and campaigns.</a:t>
            </a:r>
          </a:p>
        </p:txBody>
      </p:sp>
    </p:spTree>
    <p:extLst>
      <p:ext uri="{BB962C8B-B14F-4D97-AF65-F5344CB8AC3E}">
        <p14:creationId xmlns:p14="http://schemas.microsoft.com/office/powerpoint/2010/main" val="399485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297C-7CB7-4A14-BE28-9893E22DBED9}"/>
              </a:ext>
            </a:extLst>
          </p:cNvPr>
          <p:cNvSpPr txBox="1"/>
          <p:nvPr/>
        </p:nvSpPr>
        <p:spPr>
          <a:xfrm>
            <a:off x="1393794" y="470517"/>
            <a:ext cx="10528917" cy="2862322"/>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What does this have to do with YOU?</a:t>
            </a:r>
          </a:p>
          <a:p>
            <a:pPr algn="ctr"/>
            <a:endParaRPr lang="en-US" b="1" dirty="0">
              <a:latin typeface="Verdana" panose="020B0604030504040204" pitchFamily="34" charset="0"/>
              <a:ea typeface="Verdana" panose="020B0604030504040204" pitchFamily="34" charset="0"/>
            </a:endParaRPr>
          </a:p>
          <a:p>
            <a:pPr marL="342900" indent="-342900">
              <a:buFont typeface="+mj-lt"/>
              <a:buAutoNum type="arabicPeriod"/>
            </a:pPr>
            <a:r>
              <a:rPr lang="en-US" dirty="0">
                <a:latin typeface="Verdana" panose="020B0604030504040204" pitchFamily="34" charset="0"/>
                <a:ea typeface="Verdana" panose="020B0604030504040204" pitchFamily="34" charset="0"/>
              </a:rPr>
              <a:t>Many crimes, especially sexual assaults and disciplinary actions are never reported to the police.  Those incidents are frequently reported to other university entities.</a:t>
            </a:r>
          </a:p>
          <a:p>
            <a:pPr marL="342900" indent="-342900">
              <a:buFont typeface="+mj-lt"/>
              <a:buAutoNum type="arabicPeriod"/>
            </a:pPr>
            <a:endParaRPr lang="en-US" dirty="0">
              <a:latin typeface="Verdana" panose="020B0604030504040204" pitchFamily="34" charset="0"/>
              <a:ea typeface="Verdana" panose="020B0604030504040204" pitchFamily="34" charset="0"/>
            </a:endParaRPr>
          </a:p>
          <a:p>
            <a:pPr marL="342900" indent="-342900">
              <a:buFont typeface="+mj-lt"/>
              <a:buAutoNum type="arabicPeriod"/>
            </a:pPr>
            <a:r>
              <a:rPr lang="en-US" dirty="0">
                <a:latin typeface="Verdana" panose="020B0604030504040204" pitchFamily="34" charset="0"/>
                <a:ea typeface="Verdana" panose="020B0604030504040204" pitchFamily="34" charset="0"/>
              </a:rPr>
              <a:t>The CLERY Act requires CODPSD to collect data from Campus Security Authorities (that’s YOU!) to get the most accurate crime statistics.</a:t>
            </a:r>
          </a:p>
          <a:p>
            <a:pPr marL="342900" indent="-342900">
              <a:buFont typeface="+mj-lt"/>
              <a:buAutoNum type="arabicPeriod"/>
            </a:pPr>
            <a:endParaRPr lang="en-US" dirty="0">
              <a:latin typeface="Verdana" panose="020B0604030504040204" pitchFamily="34" charset="0"/>
              <a:ea typeface="Verdana" panose="020B0604030504040204" pitchFamily="34" charset="0"/>
            </a:endParaRPr>
          </a:p>
          <a:p>
            <a:pPr marL="342900" indent="-342900">
              <a:buFont typeface="+mj-lt"/>
              <a:buAutoNum type="arabicPeriod"/>
            </a:pPr>
            <a:r>
              <a:rPr lang="en-US" dirty="0">
                <a:latin typeface="Verdana" panose="020B0604030504040204" pitchFamily="34" charset="0"/>
                <a:ea typeface="Verdana" panose="020B0604030504040204" pitchFamily="34" charset="0"/>
              </a:rPr>
              <a:t>CODPSD requires all employees to comply with the responsibilities established by the CLERY Act and associated California law.</a:t>
            </a:r>
          </a:p>
        </p:txBody>
      </p:sp>
      <p:pic>
        <p:nvPicPr>
          <p:cNvPr id="3" name="Picture 2">
            <a:extLst>
              <a:ext uri="{FF2B5EF4-FFF2-40B4-BE49-F238E27FC236}">
                <a16:creationId xmlns:a16="http://schemas.microsoft.com/office/drawing/2014/main" id="{F9AD6C61-8729-4F50-9D56-BD17B2FB2DE4}"/>
              </a:ext>
            </a:extLst>
          </p:cNvPr>
          <p:cNvPicPr>
            <a:picLocks noChangeAspect="1"/>
          </p:cNvPicPr>
          <p:nvPr/>
        </p:nvPicPr>
        <p:blipFill>
          <a:blip r:embed="rId2"/>
          <a:stretch>
            <a:fillRect/>
          </a:stretch>
        </p:blipFill>
        <p:spPr>
          <a:xfrm>
            <a:off x="4349872" y="3624322"/>
            <a:ext cx="3492256" cy="2279328"/>
          </a:xfrm>
          <a:prstGeom prst="rect">
            <a:avLst/>
          </a:prstGeom>
        </p:spPr>
      </p:pic>
    </p:spTree>
    <p:extLst>
      <p:ext uri="{BB962C8B-B14F-4D97-AF65-F5344CB8AC3E}">
        <p14:creationId xmlns:p14="http://schemas.microsoft.com/office/powerpoint/2010/main" val="423790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5DD35A-E514-4E99-9F44-3888B9A9DFE2}"/>
              </a:ext>
            </a:extLst>
          </p:cNvPr>
          <p:cNvSpPr txBox="1"/>
          <p:nvPr/>
        </p:nvSpPr>
        <p:spPr>
          <a:xfrm>
            <a:off x="1287262" y="346229"/>
            <a:ext cx="10608816" cy="5447645"/>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rPr>
              <a:t>Three Broad Objectives of the CLERY Act</a:t>
            </a:r>
          </a:p>
          <a:p>
            <a:endParaRPr lang="en-US" sz="2000" dirty="0">
              <a:latin typeface="Verdana" panose="020B0604030504040204" pitchFamily="34" charset="0"/>
              <a:ea typeface="Verdana" panose="020B0604030504040204" pitchFamily="34" charset="0"/>
            </a:endParaRPr>
          </a:p>
          <a:p>
            <a:r>
              <a:rPr lang="en-US" sz="2000" dirty="0">
                <a:solidFill>
                  <a:srgbClr val="002060"/>
                </a:solidFill>
                <a:latin typeface="Verdana" panose="020B0604030504040204" pitchFamily="34" charset="0"/>
                <a:ea typeface="Verdana" panose="020B0604030504040204" pitchFamily="34" charset="0"/>
              </a:rPr>
              <a:t>The Jeanne Clery Disclosure of Campus Security Policy and Campus Crime Statistics Act[20 U.S.C. 1092 </a:t>
            </a:r>
            <a:r>
              <a:rPr lang="en-US" sz="2000" dirty="0">
                <a:solidFill>
                  <a:srgbClr val="002060"/>
                </a:solidFill>
                <a:latin typeface="Verdana" panose="020B0604030504040204" pitchFamily="34" charset="0"/>
                <a:ea typeface="Verdana" panose="020B0604030504040204" pitchFamily="34" charset="0"/>
                <a:cs typeface="Arial" panose="020B0604020202020204" pitchFamily="34" charset="0"/>
              </a:rPr>
              <a:t>§</a:t>
            </a:r>
            <a:r>
              <a:rPr lang="en-US" sz="2000" dirty="0">
                <a:solidFill>
                  <a:srgbClr val="002060"/>
                </a:solidFill>
                <a:latin typeface="Verdana" panose="020B0604030504040204" pitchFamily="34" charset="0"/>
                <a:ea typeface="Verdana" panose="020B0604030504040204" pitchFamily="34" charset="0"/>
              </a:rPr>
              <a:t> (f) Public Law 105-244] requires all universities and college who receive Title IX federal student financial aid perform the following:</a:t>
            </a:r>
          </a:p>
          <a:p>
            <a:endParaRPr lang="en-US" sz="2000" dirty="0">
              <a:solidFill>
                <a:srgbClr val="002060"/>
              </a:solidFill>
              <a:latin typeface="Verdana" panose="020B0604030504040204" pitchFamily="34" charset="0"/>
              <a:ea typeface="Verdana" panose="020B0604030504040204" pitchFamily="34" charset="0"/>
            </a:endParaRPr>
          </a:p>
          <a:p>
            <a:pPr marL="342900" indent="-342900">
              <a:spcBef>
                <a:spcPct val="0"/>
              </a:spcBef>
              <a:spcAft>
                <a:spcPts val="1200"/>
              </a:spcAft>
              <a:buClr>
                <a:schemeClr val="tx2">
                  <a:lumMod val="50000"/>
                </a:schemeClr>
              </a:buClr>
              <a:buFont typeface="+mj-lt"/>
              <a:buAutoNum type="arabicPeriod"/>
              <a:defRPr/>
            </a:pPr>
            <a:r>
              <a:rPr lang="en-US" sz="2000" u="sng" dirty="0">
                <a:latin typeface="Verdana" panose="020B0604030504040204" pitchFamily="34" charset="0"/>
                <a:ea typeface="Verdana" panose="020B0604030504040204" pitchFamily="34" charset="0"/>
                <a:cs typeface="Arial" panose="020B0604020202020204" pitchFamily="34" charset="0"/>
              </a:rPr>
              <a:t>Records collection and retention for Clery Crimes on Clery Geography</a:t>
            </a:r>
            <a:r>
              <a:rPr lang="en-US" sz="2000"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 Collect crime and fire statistics and report them in a single publication called the Annual Security &amp; Fire Safety Report (ASR);</a:t>
            </a:r>
            <a:endParaRPr lang="en-US" sz="1400"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endParaRPr>
          </a:p>
          <a:p>
            <a:pPr marL="342900" indent="-342900">
              <a:spcBef>
                <a:spcPct val="0"/>
              </a:spcBef>
              <a:spcAft>
                <a:spcPts val="1200"/>
              </a:spcAft>
              <a:buClr>
                <a:schemeClr val="tx2">
                  <a:lumMod val="50000"/>
                </a:schemeClr>
              </a:buClr>
              <a:buFont typeface="+mj-lt"/>
              <a:buAutoNum type="arabicPeriod"/>
              <a:defRPr/>
            </a:pPr>
            <a:r>
              <a:rPr lang="en-US" sz="2000" u="sng" dirty="0">
                <a:latin typeface="Verdana" panose="020B0604030504040204" pitchFamily="34" charset="0"/>
                <a:ea typeface="Verdana" panose="020B0604030504040204" pitchFamily="34" charset="0"/>
                <a:cs typeface="Arial" panose="020B0604020202020204" pitchFamily="34" charset="0"/>
              </a:rPr>
              <a:t>Policy disclosure statements</a:t>
            </a:r>
            <a:r>
              <a:rPr lang="en-US" sz="2000"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 Publish campus safety policy statements in the ASR and maintain programs supportive of those policies;</a:t>
            </a:r>
          </a:p>
          <a:p>
            <a:pPr marL="342900" indent="-342900">
              <a:spcBef>
                <a:spcPct val="0"/>
              </a:spcBef>
              <a:spcAft>
                <a:spcPts val="1200"/>
              </a:spcAft>
              <a:buClr>
                <a:schemeClr val="tx2">
                  <a:lumMod val="50000"/>
                </a:schemeClr>
              </a:buClr>
              <a:buFont typeface="+mj-lt"/>
              <a:buAutoNum type="arabicPeriod"/>
              <a:defRPr/>
            </a:pPr>
            <a:r>
              <a:rPr lang="en-US" sz="2000" u="sng" dirty="0">
                <a:latin typeface="Verdana" panose="020B0604030504040204" pitchFamily="34" charset="0"/>
                <a:ea typeface="Verdana" panose="020B0604030504040204" pitchFamily="34" charset="0"/>
                <a:cs typeface="Arial" panose="020B0604020202020204" pitchFamily="34" charset="0"/>
              </a:rPr>
              <a:t>Information dissemination</a:t>
            </a:r>
            <a:r>
              <a:rPr lang="en-US" sz="2000"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 Publish the ASR to current and prospective students and employees, and file crime statistics with U.S. Department of Education by October 1 annually.</a:t>
            </a:r>
            <a:endParaRPr lang="en-US" sz="900"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2028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03F2FB-D724-4098-A9C3-83FD17EBB9AB}"/>
              </a:ext>
            </a:extLst>
          </p:cNvPr>
          <p:cNvSpPr txBox="1"/>
          <p:nvPr/>
        </p:nvSpPr>
        <p:spPr>
          <a:xfrm>
            <a:off x="1660124" y="408373"/>
            <a:ext cx="10289220" cy="5872377"/>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rPr>
              <a:t>There are Four Categories of Campus Security Authorities</a:t>
            </a:r>
          </a:p>
          <a:p>
            <a:endParaRPr lang="en-US" sz="2000" dirty="0">
              <a:latin typeface="Verdana" panose="020B0604030504040204" pitchFamily="34" charset="0"/>
              <a:ea typeface="Verdana" panose="020B0604030504040204" pitchFamily="34" charset="0"/>
            </a:endParaRPr>
          </a:p>
          <a:p>
            <a:pPr marL="457200" lvl="0" indent="-457200">
              <a:spcBef>
                <a:spcPct val="20000"/>
              </a:spcBef>
              <a:buClr>
                <a:srgbClr val="000000"/>
              </a:buClr>
              <a:buSzPct val="95000"/>
              <a:buFont typeface="Wingdings 2"/>
              <a:buAutoNum type="arabicPeriod"/>
              <a:defRPr/>
            </a:pPr>
            <a:r>
              <a:rPr lang="en-US" sz="2000" dirty="0">
                <a:latin typeface="Verdana" panose="020B0604030504040204" pitchFamily="34" charset="0"/>
                <a:ea typeface="Verdana" panose="020B0604030504040204" pitchFamily="34" charset="0"/>
                <a:cs typeface="Arial" panose="020B0604020202020204" pitchFamily="34" charset="0"/>
              </a:rPr>
              <a:t>A campus police department or a campus security department of an institution</a:t>
            </a:r>
          </a:p>
          <a:p>
            <a:pPr marL="457200" lvl="0" indent="-457200">
              <a:spcBef>
                <a:spcPct val="20000"/>
              </a:spcBef>
              <a:buSzPct val="95000"/>
              <a:buFont typeface="Wingdings 2"/>
              <a:buAutoNum type="arabicPeriod"/>
              <a:defRPr/>
            </a:pPr>
            <a:r>
              <a:rPr lang="en-US" sz="2000" dirty="0">
                <a:latin typeface="Verdana" panose="020B0604030504040204" pitchFamily="34" charset="0"/>
                <a:ea typeface="Verdana" panose="020B0604030504040204" pitchFamily="34" charset="0"/>
                <a:cs typeface="Arial" panose="020B0604020202020204" pitchFamily="34" charset="0"/>
              </a:rPr>
              <a:t>Any individual or individuals who have responsibility for campus security but who do not constitute a campus police department or a campus security department.</a:t>
            </a:r>
          </a:p>
          <a:p>
            <a:pPr marL="457200" lvl="0" indent="-457200">
              <a:spcBef>
                <a:spcPct val="20000"/>
              </a:spcBef>
              <a:buSzPct val="95000"/>
              <a:buFont typeface="Wingdings 2"/>
              <a:buAutoNum type="arabicPeriod"/>
              <a:defRPr/>
            </a:pPr>
            <a:r>
              <a:rPr lang="en-US" sz="2000" dirty="0">
                <a:latin typeface="Verdana" panose="020B0604030504040204" pitchFamily="34" charset="0"/>
                <a:ea typeface="Verdana" panose="020B0604030504040204" pitchFamily="34" charset="0"/>
                <a:cs typeface="Arial" panose="020B0604020202020204" pitchFamily="34" charset="0"/>
              </a:rPr>
              <a:t>Any individual or organization specified in an institution’s statement of campus security policy as an individual or organization to which students and employees should report criminal offenses</a:t>
            </a:r>
          </a:p>
          <a:p>
            <a:pPr marL="457200" lvl="0" indent="-457200">
              <a:spcBef>
                <a:spcPct val="20000"/>
              </a:spcBef>
              <a:buSzPct val="95000"/>
              <a:buFont typeface="Wingdings 2"/>
              <a:buAutoNum type="arabicPeriod"/>
              <a:defRPr/>
            </a:pPr>
            <a:r>
              <a:rPr lang="en-US" sz="2000" dirty="0">
                <a:latin typeface="Verdana" panose="020B0604030504040204" pitchFamily="34" charset="0"/>
                <a:ea typeface="Verdana" panose="020B0604030504040204" pitchFamily="34" charset="0"/>
                <a:cs typeface="Arial" panose="020B0604020202020204" pitchFamily="34" charset="0"/>
              </a:rPr>
              <a:t>An official of an institution who has significant responsibility for student and campus activities, including, but not limited to student discipline, and campus judicial proceedings</a:t>
            </a:r>
          </a:p>
          <a:p>
            <a:pPr marL="457200" lvl="0" indent="-457200">
              <a:spcBef>
                <a:spcPct val="20000"/>
              </a:spcBef>
              <a:buSzPct val="95000"/>
              <a:buFont typeface="Arial" panose="020B0604020202020204" pitchFamily="34" charset="0"/>
              <a:buChar char="•"/>
              <a:defRPr/>
            </a:pPr>
            <a:r>
              <a:rPr lang="en-US" sz="2000" b="1" dirty="0">
                <a:solidFill>
                  <a:srgbClr val="C00000"/>
                </a:solidFill>
                <a:latin typeface="Verdana" panose="020B0604030504040204" pitchFamily="34" charset="0"/>
                <a:ea typeface="Verdana" panose="020B0604030504040204" pitchFamily="34" charset="0"/>
                <a:cs typeface="Arial" panose="020B0604020202020204" pitchFamily="34" charset="0"/>
              </a:rPr>
              <a:t>#4 is most likely You!  </a:t>
            </a:r>
          </a:p>
          <a:p>
            <a:pPr lvl="1">
              <a:spcBef>
                <a:spcPct val="20000"/>
              </a:spcBef>
              <a:buClr>
                <a:schemeClr val="tx2">
                  <a:lumMod val="50000"/>
                </a:schemeClr>
              </a:buClr>
              <a:buSzPct val="95000"/>
              <a:defRPr/>
            </a:pPr>
            <a:endParaRPr lang="en-US" sz="2800" b="1" dirty="0">
              <a:latin typeface="Verdana" panose="020B0604030504040204" pitchFamily="34" charset="0"/>
              <a:ea typeface="Verdana" panose="020B0604030504040204" pitchFamily="34" charset="0"/>
              <a:cs typeface="Arial" panose="020B0604020202020204" pitchFamily="34" charset="0"/>
            </a:endParaRPr>
          </a:p>
          <a:p>
            <a:pPr algn="ctr">
              <a:spcBef>
                <a:spcPct val="20000"/>
              </a:spcBef>
              <a:buClr>
                <a:schemeClr val="tx2">
                  <a:lumMod val="50000"/>
                </a:schemeClr>
              </a:buClr>
              <a:buSzPct val="95000"/>
              <a:defRPr/>
            </a:pPr>
            <a:r>
              <a:rPr lang="en-US" sz="2000" b="1" dirty="0">
                <a:latin typeface="Verdana" panose="020B0604030504040204" pitchFamily="34" charset="0"/>
                <a:ea typeface="Verdana" panose="020B0604030504040204" pitchFamily="34" charset="0"/>
                <a:cs typeface="Arial" panose="020B0604020202020204" pitchFamily="34" charset="0"/>
              </a:rPr>
              <a:t>CSAs are defined by </a:t>
            </a:r>
            <a:r>
              <a:rPr lang="en-US" sz="2000" b="1" dirty="0">
                <a:solidFill>
                  <a:srgbClr val="C00000"/>
                </a:solidFill>
                <a:latin typeface="Verdana" panose="020B0604030504040204" pitchFamily="34" charset="0"/>
                <a:ea typeface="Verdana" panose="020B0604030504040204" pitchFamily="34" charset="0"/>
                <a:cs typeface="Arial" panose="020B0604020202020204" pitchFamily="34" charset="0"/>
              </a:rPr>
              <a:t>job function</a:t>
            </a:r>
            <a:r>
              <a:rPr lang="en-US" sz="2000" b="1" dirty="0">
                <a:latin typeface="Verdana" panose="020B0604030504040204" pitchFamily="34" charset="0"/>
                <a:ea typeface="Verdana" panose="020B0604030504040204" pitchFamily="34" charset="0"/>
                <a:cs typeface="Arial" panose="020B0604020202020204" pitchFamily="34" charset="0"/>
              </a:rPr>
              <a:t>, not by job title.</a:t>
            </a:r>
            <a:endParaRPr lang="en-US" sz="2000" b="1" dirty="0">
              <a:latin typeface="Verdana" panose="020B0604030504040204" pitchFamily="34" charset="0"/>
              <a:ea typeface="Verdana" panose="020B0604030504040204" pitchFamily="34" charset="0"/>
              <a:cs typeface="Arial"/>
            </a:endParaRPr>
          </a:p>
          <a:p>
            <a:endParaRPr lang="en-US" dirty="0"/>
          </a:p>
        </p:txBody>
      </p:sp>
    </p:spTree>
    <p:extLst>
      <p:ext uri="{BB962C8B-B14F-4D97-AF65-F5344CB8AC3E}">
        <p14:creationId xmlns:p14="http://schemas.microsoft.com/office/powerpoint/2010/main" val="149068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7728E-D52B-4B04-B515-64EB3B922D24}"/>
              </a:ext>
            </a:extLst>
          </p:cNvPr>
          <p:cNvSpPr txBox="1"/>
          <p:nvPr/>
        </p:nvSpPr>
        <p:spPr>
          <a:xfrm>
            <a:off x="1651247" y="426128"/>
            <a:ext cx="10315852"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rPr>
              <a:t>Who are CSAs?</a:t>
            </a:r>
          </a:p>
        </p:txBody>
      </p:sp>
      <p:sp>
        <p:nvSpPr>
          <p:cNvPr id="3" name="TextBox 2">
            <a:extLst>
              <a:ext uri="{FF2B5EF4-FFF2-40B4-BE49-F238E27FC236}">
                <a16:creationId xmlns:a16="http://schemas.microsoft.com/office/drawing/2014/main" id="{05153789-68B0-4BA3-B9D0-F5BA1E5EAC10}"/>
              </a:ext>
            </a:extLst>
          </p:cNvPr>
          <p:cNvSpPr txBox="1"/>
          <p:nvPr/>
        </p:nvSpPr>
        <p:spPr>
          <a:xfrm>
            <a:off x="2139518" y="1615736"/>
            <a:ext cx="4279037" cy="3693319"/>
          </a:xfrm>
          <a:prstGeom prst="rect">
            <a:avLst/>
          </a:prstGeom>
          <a:solidFill>
            <a:srgbClr val="FFFF00"/>
          </a:solidFill>
          <a:ln w="38100">
            <a:solidFill>
              <a:schemeClr val="tx1"/>
            </a:solidFill>
          </a:ln>
        </p:spPr>
        <p:txBody>
          <a:bodyPr wrap="square" rtlCol="0">
            <a:spAutoFit/>
          </a:bodyPr>
          <a:lstStyle/>
          <a:p>
            <a:r>
              <a:rPr lang="en-US" b="1" dirty="0">
                <a:latin typeface="Verdana" panose="020B0604030504040204" pitchFamily="34" charset="0"/>
                <a:ea typeface="Verdana" panose="020B0604030504040204" pitchFamily="34" charset="0"/>
              </a:rPr>
              <a:t>Examples of CSAs</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Deans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Athletic Coaches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Student Activities Coordinators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Officials who oversee a student center</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Student Judicial Officers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Student Advisors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Faculty Advisors to student organizations</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84917FF3-54CF-4AFD-A609-B8E75DD5B909}"/>
              </a:ext>
            </a:extLst>
          </p:cNvPr>
          <p:cNvSpPr txBox="1"/>
          <p:nvPr/>
        </p:nvSpPr>
        <p:spPr>
          <a:xfrm>
            <a:off x="7156881" y="1615736"/>
            <a:ext cx="4279037" cy="3693319"/>
          </a:xfrm>
          <a:prstGeom prst="rect">
            <a:avLst/>
          </a:prstGeom>
          <a:solidFill>
            <a:schemeClr val="bg2">
              <a:lumMod val="90000"/>
            </a:schemeClr>
          </a:solidFill>
          <a:ln w="38100">
            <a:solidFill>
              <a:schemeClr val="tx1"/>
            </a:solidFill>
          </a:ln>
        </p:spPr>
        <p:txBody>
          <a:bodyPr wrap="square" rtlCol="0">
            <a:spAutoFit/>
          </a:bodyPr>
          <a:lstStyle/>
          <a:p>
            <a:r>
              <a:rPr lang="en-US" b="1" dirty="0">
                <a:latin typeface="Verdana" panose="020B0604030504040204" pitchFamily="34" charset="0"/>
                <a:ea typeface="Verdana" panose="020B0604030504040204" pitchFamily="34" charset="0"/>
              </a:rPr>
              <a:t>NOT CSAs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Administrative staff not responsible for student activities (e.g. payroll, facilities)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Clerical Staff</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Individual faculty who DO NOT serve as advisors to registered student organizations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Nurses in the Student Health Center, or Counselors in the Counseling Center, who only provide care to individual students.</a:t>
            </a:r>
          </a:p>
        </p:txBody>
      </p:sp>
    </p:spTree>
    <p:extLst>
      <p:ext uri="{BB962C8B-B14F-4D97-AF65-F5344CB8AC3E}">
        <p14:creationId xmlns:p14="http://schemas.microsoft.com/office/powerpoint/2010/main" val="2960425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D_SimplePPT" id="{AED3945A-E9DD-744C-ABC9-F77E2CCEBB6E}" vid="{48F9F9E2-0B02-DD4F-9A42-CD86F7230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Type xmlns="ddca97fc-4195-40b4-8f33-25cc3596c07f">
      <Value>Digital / Email Templates</Value>
    </Template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00AB67A57C8340B4A421DC5CC52330" ma:contentTypeVersion="0" ma:contentTypeDescription="Create a new document." ma:contentTypeScope="" ma:versionID="52bf0fdf1351620341c77b4c4a883224">
  <xsd:schema xmlns:xsd="http://www.w3.org/2001/XMLSchema" xmlns:xs="http://www.w3.org/2001/XMLSchema" xmlns:p="http://schemas.microsoft.com/office/2006/metadata/properties" xmlns:ns2="ddca97fc-4195-40b4-8f33-25cc3596c07f" targetNamespace="http://schemas.microsoft.com/office/2006/metadata/properties" ma:root="true" ma:fieldsID="d0444e9dcb057dfce8a4807566f33a6c" ns2:_="">
    <xsd:import namespace="ddca97fc-4195-40b4-8f33-25cc3596c07f"/>
    <xsd:element name="properties">
      <xsd:complexType>
        <xsd:sequence>
          <xsd:element name="documentManagement">
            <xsd:complexType>
              <xsd:all>
                <xsd:element ref="ns2:Templat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a97fc-4195-40b4-8f33-25cc3596c07f" elementFormDefault="qualified">
    <xsd:import namespace="http://schemas.microsoft.com/office/2006/documentManagement/types"/>
    <xsd:import namespace="http://schemas.microsoft.com/office/infopath/2007/PartnerControls"/>
    <xsd:element name="TemplateType" ma:index="8" nillable="true" ma:displayName="TemplateType" ma:description="Type of template" ma:internalName="TemplateType">
      <xsd:complexType>
        <xsd:complexContent>
          <xsd:extension base="dms:MultiChoice">
            <xsd:sequence>
              <xsd:element name="Value" maxOccurs="unbounded" minOccurs="0" nillable="true">
                <xsd:simpleType>
                  <xsd:restriction base="dms:Choice">
                    <xsd:enumeration value="Business Cards, Letterhead &amp; Envelopes"/>
                    <xsd:enumeration value="Printable Templates"/>
                    <xsd:enumeration value="Digital / Email Templat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625F68-FFD7-4343-A5BD-CF014A310010}">
  <ds:schemaRefs>
    <ds:schemaRef ds:uri="http://schemas.microsoft.com/sharepoint/v3/contenttype/forms"/>
  </ds:schemaRefs>
</ds:datastoreItem>
</file>

<file path=customXml/itemProps2.xml><?xml version="1.0" encoding="utf-8"?>
<ds:datastoreItem xmlns:ds="http://schemas.openxmlformats.org/officeDocument/2006/customXml" ds:itemID="{5DCC36CF-2536-4E3A-BF4D-5BF367D509B5}">
  <ds:schemaRefs>
    <ds:schemaRef ds:uri="http://purl.org/dc/elements/1.1/"/>
    <ds:schemaRef ds:uri="http://schemas.microsoft.com/office/2006/documentManagement/types"/>
    <ds:schemaRef ds:uri="ddca97fc-4195-40b4-8f33-25cc3596c07f"/>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5BD190C-B5C1-4451-BA01-702C14702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a97fc-4195-40b4-8f33-25cc3596c0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21835</TotalTime>
  <Words>4609</Words>
  <Application>Microsoft Office PowerPoint</Application>
  <PresentationFormat>Widescreen</PresentationFormat>
  <Paragraphs>367</Paragraphs>
  <Slides>49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Baskerville</vt:lpstr>
      <vt:lpstr>Calibri</vt:lpstr>
      <vt:lpstr>Courier New</vt:lpstr>
      <vt:lpstr>DIN</vt:lpstr>
      <vt:lpstr>Myriad Arabic</vt:lpstr>
      <vt:lpstr>Myriad Pro</vt:lpstr>
      <vt:lpstr>Verdana</vt:lpstr>
      <vt:lpstr>Wingdings</vt:lpstr>
      <vt:lpstr>Wingdings 2</vt:lpstr>
      <vt:lpstr>Office Theme</vt:lpstr>
      <vt:lpstr>Jeanne Clery Disclosure of Campus Security Policy and Campus Crime Statistics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COD PPT Template</dc:title>
  <dc:creator>Microsoft Office User</dc:creator>
  <cp:lastModifiedBy>Jill Probst</cp:lastModifiedBy>
  <cp:revision>64</cp:revision>
  <dcterms:created xsi:type="dcterms:W3CDTF">2019-01-21T23:04:50Z</dcterms:created>
  <dcterms:modified xsi:type="dcterms:W3CDTF">2021-03-16T20:25:01Z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0x010100E200AB67A57C8340B4A421DC5CC52330</vt:lpwstr>
  </property>
  <property fmtid="{D5CDD505-2E9C-101B-9397-08002B2CF9AE}" pid="3" name="Order">
    <vt:r8>15700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